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26145" y="9773246"/>
            <a:ext cx="120650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25951" y="3293427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71" y="19608"/>
                </a:lnTo>
                <a:lnTo>
                  <a:pt x="0" y="39217"/>
                </a:lnTo>
                <a:lnTo>
                  <a:pt x="54914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00856" y="3313036"/>
            <a:ext cx="2847340" cy="0"/>
          </a:xfrm>
          <a:custGeom>
            <a:avLst/>
            <a:gdLst/>
            <a:ahLst/>
            <a:cxnLst/>
            <a:rect l="l" t="t" r="r" b="b"/>
            <a:pathLst>
              <a:path w="2847340" h="0">
                <a:moveTo>
                  <a:pt x="0" y="0"/>
                </a:moveTo>
                <a:lnTo>
                  <a:pt x="2847065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40864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28862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16872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04870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92868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40864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52866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64868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76857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88858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00856" y="326242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21255" y="2413037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69" h="55244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40864" y="2445981"/>
            <a:ext cx="0" cy="1767205"/>
          </a:xfrm>
          <a:custGeom>
            <a:avLst/>
            <a:gdLst/>
            <a:ahLst/>
            <a:cxnLst/>
            <a:rect l="l" t="t" r="r" b="b"/>
            <a:pathLst>
              <a:path w="0" h="1767204">
                <a:moveTo>
                  <a:pt x="0" y="1767052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90254" y="331303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0254" y="313303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90254" y="295304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90254" y="277303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0254" y="259303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0254" y="331303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90254" y="349303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90254" y="367303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90254" y="385304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90254" y="403303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90254" y="421303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581568" y="3365019"/>
            <a:ext cx="9588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00355" algn="l"/>
                <a:tab pos="588010" algn="l"/>
                <a:tab pos="876300" algn="l"/>
              </a:tabLst>
            </a:pP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70">
                <a:latin typeface="Georgia"/>
                <a:cs typeface="Georgia"/>
              </a:rPr>
              <a:t>	</a:t>
            </a:r>
            <a:r>
              <a:rPr dirty="0" sz="1100" spc="-70">
                <a:latin typeface="Georgia"/>
                <a:cs typeface="Georgia"/>
              </a:rPr>
              <a:t>2</a:t>
            </a:r>
            <a:r>
              <a:rPr dirty="0" sz="1100" spc="-70">
                <a:latin typeface="Georgia"/>
                <a:cs typeface="Georgia"/>
              </a:rPr>
              <a:t>	</a:t>
            </a:r>
            <a:r>
              <a:rPr dirty="0" sz="1100" spc="-65">
                <a:latin typeface="Georgia"/>
                <a:cs typeface="Georgia"/>
              </a:rPr>
              <a:t>3</a:t>
            </a:r>
            <a:r>
              <a:rPr dirty="0" sz="1100" spc="-65">
                <a:latin typeface="Georgia"/>
                <a:cs typeface="Georgia"/>
              </a:rPr>
              <a:t>	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9634" y="3365019"/>
            <a:ext cx="14401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5">
                <a:latin typeface="DejaVu Sans"/>
                <a:cs typeface="DejaVu Sans"/>
              </a:rPr>
              <a:t>−</a:t>
            </a:r>
            <a:r>
              <a:rPr dirty="0" sz="1100" spc="-55">
                <a:latin typeface="Georgia"/>
                <a:cs typeface="Georgia"/>
              </a:rPr>
              <a:t>5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4 </a:t>
            </a: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10">
                <a:latin typeface="Georgia"/>
                <a:cs typeface="Georgia"/>
              </a:rPr>
              <a:t> </a:t>
            </a:r>
            <a:r>
              <a:rPr dirty="0" sz="1100" spc="-310">
                <a:latin typeface="DejaVu Sans"/>
                <a:cs typeface="DejaVu Sans"/>
              </a:rPr>
              <a:t>−</a:t>
            </a:r>
            <a:r>
              <a:rPr dirty="0" baseline="-5050" sz="1650" spc="-465">
                <a:latin typeface="DejaVu Sans"/>
                <a:cs typeface="DejaVu Sans"/>
              </a:rPr>
              <a:t>−</a:t>
            </a:r>
            <a:r>
              <a:rPr dirty="0" sz="1100" spc="-310">
                <a:latin typeface="Georgia"/>
                <a:cs typeface="Georgia"/>
              </a:rPr>
              <a:t>1</a:t>
            </a:r>
            <a:r>
              <a:rPr dirty="0" sz="1100" spc="-140">
                <a:latin typeface="Georgia"/>
                <a:cs typeface="Georgia"/>
              </a:rPr>
              <a:t> </a:t>
            </a:r>
            <a:r>
              <a:rPr dirty="0" baseline="-5050" sz="1650" spc="104">
                <a:latin typeface="Georgia"/>
                <a:cs typeface="Georgia"/>
              </a:rPr>
              <a:t>1</a:t>
            </a:r>
            <a:endParaRPr baseline="-5050" sz="1650">
              <a:latin typeface="Georgia"/>
              <a:cs typeface="Georg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620862" y="2621838"/>
            <a:ext cx="1526540" cy="1411605"/>
          </a:xfrm>
          <a:custGeom>
            <a:avLst/>
            <a:gdLst/>
            <a:ahLst/>
            <a:cxnLst/>
            <a:rect l="l" t="t" r="r" b="b"/>
            <a:pathLst>
              <a:path w="1526539" h="1411604">
                <a:moveTo>
                  <a:pt x="0" y="286194"/>
                </a:moveTo>
                <a:lnTo>
                  <a:pt x="31153" y="381444"/>
                </a:lnTo>
                <a:lnTo>
                  <a:pt x="62293" y="472465"/>
                </a:lnTo>
                <a:lnTo>
                  <a:pt x="93459" y="559282"/>
                </a:lnTo>
                <a:lnTo>
                  <a:pt x="124599" y="641896"/>
                </a:lnTo>
                <a:lnTo>
                  <a:pt x="155752" y="720280"/>
                </a:lnTo>
                <a:lnTo>
                  <a:pt x="186905" y="794461"/>
                </a:lnTo>
                <a:lnTo>
                  <a:pt x="218059" y="864438"/>
                </a:lnTo>
                <a:lnTo>
                  <a:pt x="249212" y="930198"/>
                </a:lnTo>
                <a:lnTo>
                  <a:pt x="280352" y="991743"/>
                </a:lnTo>
                <a:lnTo>
                  <a:pt x="311505" y="1049083"/>
                </a:lnTo>
                <a:lnTo>
                  <a:pt x="342658" y="1102207"/>
                </a:lnTo>
                <a:lnTo>
                  <a:pt x="373811" y="1151115"/>
                </a:lnTo>
                <a:lnTo>
                  <a:pt x="404964" y="1195819"/>
                </a:lnTo>
                <a:lnTo>
                  <a:pt x="436118" y="1236306"/>
                </a:lnTo>
                <a:lnTo>
                  <a:pt x="467271" y="1272578"/>
                </a:lnTo>
                <a:lnTo>
                  <a:pt x="498411" y="1304645"/>
                </a:lnTo>
                <a:lnTo>
                  <a:pt x="529564" y="1332496"/>
                </a:lnTo>
                <a:lnTo>
                  <a:pt x="560717" y="1356144"/>
                </a:lnTo>
                <a:lnTo>
                  <a:pt x="623023" y="1390789"/>
                </a:lnTo>
                <a:lnTo>
                  <a:pt x="685317" y="1408582"/>
                </a:lnTo>
                <a:lnTo>
                  <a:pt x="716470" y="1411173"/>
                </a:lnTo>
                <a:lnTo>
                  <a:pt x="747623" y="1409534"/>
                </a:lnTo>
                <a:lnTo>
                  <a:pt x="809929" y="1393647"/>
                </a:lnTo>
                <a:lnTo>
                  <a:pt x="872236" y="1360906"/>
                </a:lnTo>
                <a:lnTo>
                  <a:pt x="903376" y="1338224"/>
                </a:lnTo>
                <a:lnTo>
                  <a:pt x="934529" y="1311325"/>
                </a:lnTo>
                <a:lnTo>
                  <a:pt x="965682" y="1280210"/>
                </a:lnTo>
                <a:lnTo>
                  <a:pt x="996835" y="1244879"/>
                </a:lnTo>
                <a:lnTo>
                  <a:pt x="1027988" y="1205357"/>
                </a:lnTo>
                <a:lnTo>
                  <a:pt x="1059129" y="1161605"/>
                </a:lnTo>
                <a:lnTo>
                  <a:pt x="1090295" y="1113650"/>
                </a:lnTo>
                <a:lnTo>
                  <a:pt x="1121435" y="1061478"/>
                </a:lnTo>
                <a:lnTo>
                  <a:pt x="1152588" y="1005090"/>
                </a:lnTo>
                <a:lnTo>
                  <a:pt x="1183741" y="944499"/>
                </a:lnTo>
                <a:lnTo>
                  <a:pt x="1214894" y="879690"/>
                </a:lnTo>
                <a:lnTo>
                  <a:pt x="1246047" y="810679"/>
                </a:lnTo>
                <a:lnTo>
                  <a:pt x="1277188" y="737450"/>
                </a:lnTo>
                <a:lnTo>
                  <a:pt x="1308341" y="660006"/>
                </a:lnTo>
                <a:lnTo>
                  <a:pt x="1339494" y="578358"/>
                </a:lnTo>
                <a:lnTo>
                  <a:pt x="1370647" y="492493"/>
                </a:lnTo>
                <a:lnTo>
                  <a:pt x="1401800" y="402412"/>
                </a:lnTo>
                <a:lnTo>
                  <a:pt x="1432953" y="308127"/>
                </a:lnTo>
                <a:lnTo>
                  <a:pt x="1464106" y="209626"/>
                </a:lnTo>
                <a:lnTo>
                  <a:pt x="1495247" y="106921"/>
                </a:lnTo>
                <a:lnTo>
                  <a:pt x="152640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052866" y="2953042"/>
            <a:ext cx="1152525" cy="1440180"/>
          </a:xfrm>
          <a:custGeom>
            <a:avLst/>
            <a:gdLst/>
            <a:ahLst/>
            <a:cxnLst/>
            <a:rect l="l" t="t" r="r" b="b"/>
            <a:pathLst>
              <a:path w="1152525" h="1440179">
                <a:moveTo>
                  <a:pt x="0" y="1439989"/>
                </a:moveTo>
                <a:lnTo>
                  <a:pt x="23507" y="1410601"/>
                </a:lnTo>
                <a:lnTo>
                  <a:pt x="47015" y="1381213"/>
                </a:lnTo>
                <a:lnTo>
                  <a:pt x="70523" y="1351826"/>
                </a:lnTo>
                <a:lnTo>
                  <a:pt x="94043" y="1322438"/>
                </a:lnTo>
                <a:lnTo>
                  <a:pt x="117551" y="1293050"/>
                </a:lnTo>
                <a:lnTo>
                  <a:pt x="141058" y="1263662"/>
                </a:lnTo>
                <a:lnTo>
                  <a:pt x="164566" y="1234274"/>
                </a:lnTo>
                <a:lnTo>
                  <a:pt x="188074" y="1204887"/>
                </a:lnTo>
                <a:lnTo>
                  <a:pt x="211594" y="1175499"/>
                </a:lnTo>
                <a:lnTo>
                  <a:pt x="235102" y="1146111"/>
                </a:lnTo>
                <a:lnTo>
                  <a:pt x="258610" y="1116723"/>
                </a:lnTo>
                <a:lnTo>
                  <a:pt x="282117" y="1087335"/>
                </a:lnTo>
                <a:lnTo>
                  <a:pt x="305638" y="1057948"/>
                </a:lnTo>
                <a:lnTo>
                  <a:pt x="329145" y="1028560"/>
                </a:lnTo>
                <a:lnTo>
                  <a:pt x="352653" y="999172"/>
                </a:lnTo>
                <a:lnTo>
                  <a:pt x="376161" y="969784"/>
                </a:lnTo>
                <a:lnTo>
                  <a:pt x="399669" y="940396"/>
                </a:lnTo>
                <a:lnTo>
                  <a:pt x="423176" y="911009"/>
                </a:lnTo>
                <a:lnTo>
                  <a:pt x="446697" y="881621"/>
                </a:lnTo>
                <a:lnTo>
                  <a:pt x="470204" y="852246"/>
                </a:lnTo>
                <a:lnTo>
                  <a:pt x="517220" y="793457"/>
                </a:lnTo>
                <a:lnTo>
                  <a:pt x="564235" y="734682"/>
                </a:lnTo>
                <a:lnTo>
                  <a:pt x="587756" y="705307"/>
                </a:lnTo>
                <a:lnTo>
                  <a:pt x="611263" y="675919"/>
                </a:lnTo>
                <a:lnTo>
                  <a:pt x="634771" y="646518"/>
                </a:lnTo>
                <a:lnTo>
                  <a:pt x="658291" y="617131"/>
                </a:lnTo>
                <a:lnTo>
                  <a:pt x="681799" y="587743"/>
                </a:lnTo>
                <a:lnTo>
                  <a:pt x="705307" y="558355"/>
                </a:lnTo>
                <a:lnTo>
                  <a:pt x="728814" y="528980"/>
                </a:lnTo>
                <a:lnTo>
                  <a:pt x="752322" y="499592"/>
                </a:lnTo>
                <a:lnTo>
                  <a:pt x="775830" y="470192"/>
                </a:lnTo>
                <a:lnTo>
                  <a:pt x="799350" y="440804"/>
                </a:lnTo>
                <a:lnTo>
                  <a:pt x="822858" y="411416"/>
                </a:lnTo>
                <a:lnTo>
                  <a:pt x="846366" y="382041"/>
                </a:lnTo>
                <a:lnTo>
                  <a:pt x="869873" y="352653"/>
                </a:lnTo>
                <a:lnTo>
                  <a:pt x="893381" y="323265"/>
                </a:lnTo>
                <a:lnTo>
                  <a:pt x="916901" y="293865"/>
                </a:lnTo>
                <a:lnTo>
                  <a:pt x="940409" y="264477"/>
                </a:lnTo>
                <a:lnTo>
                  <a:pt x="963917" y="235089"/>
                </a:lnTo>
                <a:lnTo>
                  <a:pt x="987425" y="205714"/>
                </a:lnTo>
                <a:lnTo>
                  <a:pt x="1010945" y="176326"/>
                </a:lnTo>
                <a:lnTo>
                  <a:pt x="1034453" y="146939"/>
                </a:lnTo>
                <a:lnTo>
                  <a:pt x="1057960" y="117551"/>
                </a:lnTo>
                <a:lnTo>
                  <a:pt x="1081468" y="88150"/>
                </a:lnTo>
                <a:lnTo>
                  <a:pt x="1104976" y="58762"/>
                </a:lnTo>
                <a:lnTo>
                  <a:pt x="1128483" y="29387"/>
                </a:lnTo>
                <a:lnTo>
                  <a:pt x="1152004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00070" y="2593035"/>
            <a:ext cx="605155" cy="1512570"/>
          </a:xfrm>
          <a:custGeom>
            <a:avLst/>
            <a:gdLst/>
            <a:ahLst/>
            <a:cxnLst/>
            <a:rect l="l" t="t" r="r" b="b"/>
            <a:pathLst>
              <a:path w="605155" h="1512570">
                <a:moveTo>
                  <a:pt x="0" y="1511998"/>
                </a:moveTo>
                <a:lnTo>
                  <a:pt x="12344" y="1481150"/>
                </a:lnTo>
                <a:lnTo>
                  <a:pt x="24676" y="1450289"/>
                </a:lnTo>
                <a:lnTo>
                  <a:pt x="37020" y="1419428"/>
                </a:lnTo>
                <a:lnTo>
                  <a:pt x="49364" y="1388567"/>
                </a:lnTo>
                <a:lnTo>
                  <a:pt x="61709" y="1357718"/>
                </a:lnTo>
                <a:lnTo>
                  <a:pt x="74053" y="1326857"/>
                </a:lnTo>
                <a:lnTo>
                  <a:pt x="86398" y="1295996"/>
                </a:lnTo>
                <a:lnTo>
                  <a:pt x="98742" y="1265148"/>
                </a:lnTo>
                <a:lnTo>
                  <a:pt x="111086" y="1234287"/>
                </a:lnTo>
                <a:lnTo>
                  <a:pt x="123418" y="1203426"/>
                </a:lnTo>
                <a:lnTo>
                  <a:pt x="135763" y="1172565"/>
                </a:lnTo>
                <a:lnTo>
                  <a:pt x="148107" y="1141717"/>
                </a:lnTo>
                <a:lnTo>
                  <a:pt x="160451" y="1110856"/>
                </a:lnTo>
                <a:lnTo>
                  <a:pt x="172796" y="1079995"/>
                </a:lnTo>
                <a:lnTo>
                  <a:pt x="185140" y="1049147"/>
                </a:lnTo>
                <a:lnTo>
                  <a:pt x="197485" y="1018286"/>
                </a:lnTo>
                <a:lnTo>
                  <a:pt x="209829" y="987425"/>
                </a:lnTo>
                <a:lnTo>
                  <a:pt x="222161" y="956564"/>
                </a:lnTo>
                <a:lnTo>
                  <a:pt x="234505" y="925715"/>
                </a:lnTo>
                <a:lnTo>
                  <a:pt x="246849" y="894854"/>
                </a:lnTo>
                <a:lnTo>
                  <a:pt x="259194" y="863993"/>
                </a:lnTo>
                <a:lnTo>
                  <a:pt x="271538" y="833145"/>
                </a:lnTo>
                <a:lnTo>
                  <a:pt x="283883" y="802284"/>
                </a:lnTo>
                <a:lnTo>
                  <a:pt x="296227" y="771423"/>
                </a:lnTo>
                <a:lnTo>
                  <a:pt x="308571" y="740575"/>
                </a:lnTo>
                <a:lnTo>
                  <a:pt x="320903" y="709714"/>
                </a:lnTo>
                <a:lnTo>
                  <a:pt x="333248" y="678853"/>
                </a:lnTo>
                <a:lnTo>
                  <a:pt x="345592" y="648004"/>
                </a:lnTo>
                <a:lnTo>
                  <a:pt x="357936" y="617143"/>
                </a:lnTo>
                <a:lnTo>
                  <a:pt x="370281" y="586282"/>
                </a:lnTo>
                <a:lnTo>
                  <a:pt x="382625" y="555434"/>
                </a:lnTo>
                <a:lnTo>
                  <a:pt x="394970" y="524573"/>
                </a:lnTo>
                <a:lnTo>
                  <a:pt x="407314" y="493712"/>
                </a:lnTo>
                <a:lnTo>
                  <a:pt x="419646" y="462851"/>
                </a:lnTo>
                <a:lnTo>
                  <a:pt x="431990" y="432003"/>
                </a:lnTo>
                <a:lnTo>
                  <a:pt x="444334" y="401142"/>
                </a:lnTo>
                <a:lnTo>
                  <a:pt x="456679" y="370281"/>
                </a:lnTo>
                <a:lnTo>
                  <a:pt x="469023" y="339432"/>
                </a:lnTo>
                <a:lnTo>
                  <a:pt x="481368" y="308571"/>
                </a:lnTo>
                <a:lnTo>
                  <a:pt x="493712" y="277710"/>
                </a:lnTo>
                <a:lnTo>
                  <a:pt x="506056" y="246862"/>
                </a:lnTo>
                <a:lnTo>
                  <a:pt x="518388" y="216001"/>
                </a:lnTo>
                <a:lnTo>
                  <a:pt x="530733" y="185140"/>
                </a:lnTo>
                <a:lnTo>
                  <a:pt x="543077" y="154292"/>
                </a:lnTo>
                <a:lnTo>
                  <a:pt x="555421" y="123431"/>
                </a:lnTo>
                <a:lnTo>
                  <a:pt x="567766" y="92570"/>
                </a:lnTo>
                <a:lnTo>
                  <a:pt x="580110" y="61722"/>
                </a:lnTo>
                <a:lnTo>
                  <a:pt x="592455" y="30861"/>
                </a:lnTo>
                <a:lnTo>
                  <a:pt x="604799" y="0"/>
                </a:lnTo>
              </a:path>
            </a:pathLst>
          </a:custGeom>
          <a:ln w="10122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73095" y="798155"/>
            <a:ext cx="6426200" cy="2585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320" algn="l"/>
              </a:tabLst>
            </a:pPr>
            <a:r>
              <a:rPr dirty="0" sz="1200" spc="70">
                <a:latin typeface="Times New Roman"/>
                <a:cs typeface="Times New Roman"/>
              </a:rPr>
              <a:t>2.1	</a:t>
            </a:r>
            <a:r>
              <a:rPr dirty="0" sz="1200" spc="140">
                <a:latin typeface="Times New Roman"/>
                <a:cs typeface="Times New Roman"/>
              </a:rPr>
              <a:t>The </a:t>
            </a:r>
            <a:r>
              <a:rPr dirty="0" sz="1200" spc="110">
                <a:latin typeface="Times New Roman"/>
                <a:cs typeface="Times New Roman"/>
              </a:rPr>
              <a:t>Tangent </a:t>
            </a:r>
            <a:r>
              <a:rPr dirty="0" sz="1200" spc="135">
                <a:latin typeface="Times New Roman"/>
                <a:cs typeface="Times New Roman"/>
              </a:rPr>
              <a:t>and </a:t>
            </a:r>
            <a:r>
              <a:rPr dirty="0" sz="1200" spc="75">
                <a:latin typeface="Times New Roman"/>
                <a:cs typeface="Times New Roman"/>
              </a:rPr>
              <a:t>Velocity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120">
                <a:latin typeface="Times New Roman"/>
                <a:cs typeface="Times New Roman"/>
              </a:rPr>
              <a:t>Problems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23200"/>
              </a:lnSpc>
              <a:spcBef>
                <a:spcPts val="685"/>
              </a:spcBef>
            </a:pPr>
            <a:r>
              <a:rPr dirty="0" sz="1100" spc="-30">
                <a:latin typeface="Georgia"/>
                <a:cs typeface="Georgia"/>
              </a:rPr>
              <a:t>Suppose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30">
                <a:latin typeface="Georgia"/>
                <a:cs typeface="Georgia"/>
              </a:rPr>
              <a:t>want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line between </a:t>
            </a:r>
            <a:r>
              <a:rPr dirty="0" sz="1100" spc="25">
                <a:latin typeface="Georgia"/>
                <a:cs typeface="Georgia"/>
              </a:rPr>
              <a:t>(1, </a:t>
            </a:r>
            <a:r>
              <a:rPr dirty="0" sz="1100" spc="-35">
                <a:latin typeface="Georgia"/>
                <a:cs typeface="Georgia"/>
              </a:rPr>
              <a:t>2) </a:t>
            </a:r>
            <a:r>
              <a:rPr dirty="0" sz="1100" spc="-30">
                <a:latin typeface="Georgia"/>
                <a:cs typeface="Georgia"/>
              </a:rPr>
              <a:t>and (-2, -4). </a:t>
            </a:r>
            <a:r>
              <a:rPr dirty="0" sz="1100" spc="-50">
                <a:latin typeface="Georgia"/>
                <a:cs typeface="Georgia"/>
              </a:rPr>
              <a:t>We </a:t>
            </a:r>
            <a:r>
              <a:rPr dirty="0" sz="1100" spc="-30">
                <a:latin typeface="Georgia"/>
                <a:cs typeface="Georgia"/>
              </a:rPr>
              <a:t>could </a:t>
            </a: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15">
                <a:latin typeface="Georgia"/>
                <a:cs typeface="Georgia"/>
              </a:rPr>
              <a:t>this </a:t>
            </a:r>
            <a:r>
              <a:rPr dirty="0" sz="1100" spc="-20">
                <a:latin typeface="Georgia"/>
                <a:cs typeface="Georgia"/>
              </a:rPr>
              <a:t>easily </a:t>
            </a:r>
            <a:r>
              <a:rPr dirty="0" sz="1100" spc="-10">
                <a:latin typeface="Georgia"/>
                <a:cs typeface="Georgia"/>
              </a:rPr>
              <a:t>with </a:t>
            </a:r>
            <a:r>
              <a:rPr dirty="0" sz="1100" spc="-15">
                <a:latin typeface="Georgia"/>
                <a:cs typeface="Georgia"/>
              </a:rPr>
              <a:t>the  </a:t>
            </a:r>
            <a:r>
              <a:rPr dirty="0" sz="1100" spc="-35">
                <a:latin typeface="Georgia"/>
                <a:cs typeface="Georgia"/>
              </a:rPr>
              <a:t>slope</a:t>
            </a:r>
            <a:r>
              <a:rPr dirty="0" sz="1100" spc="9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formula:</a:t>
            </a:r>
            <a:endParaRPr sz="1100">
              <a:latin typeface="Georgia"/>
              <a:cs typeface="Georgia"/>
            </a:endParaRPr>
          </a:p>
          <a:p>
            <a:pPr algn="ctr">
              <a:lnSpc>
                <a:spcPts val="1015"/>
              </a:lnSpc>
            </a:pPr>
            <a:r>
              <a:rPr dirty="0" baseline="-37878" sz="1650" spc="-135">
                <a:latin typeface="DejaVu Serif"/>
                <a:cs typeface="DejaVu Serif"/>
              </a:rPr>
              <a:t>m </a:t>
            </a:r>
            <a:r>
              <a:rPr dirty="0" baseline="-37878" sz="1650" spc="209">
                <a:latin typeface="Georgia"/>
                <a:cs typeface="Georgia"/>
              </a:rPr>
              <a:t>=</a:t>
            </a:r>
            <a:r>
              <a:rPr dirty="0" u="sng" sz="1100" spc="1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-9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</a:t>
            </a:r>
            <a:r>
              <a:rPr dirty="0" u="sng" baseline="-10416" sz="1200" spc="-13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2 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dirty="0" u="sng" sz="1100" spc="-9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</a:t>
            </a:r>
            <a:r>
              <a:rPr dirty="0" u="sng" baseline="-10416" sz="1200" spc="-13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1</a:t>
            </a:r>
            <a:r>
              <a:rPr dirty="0" baseline="-10416" sz="1200" spc="-135">
                <a:latin typeface="Verdana"/>
                <a:cs typeface="Verdana"/>
              </a:rPr>
              <a:t>   </a:t>
            </a:r>
            <a:r>
              <a:rPr dirty="0" baseline="-37878" sz="1650" spc="209">
                <a:latin typeface="Georgia"/>
                <a:cs typeface="Georgia"/>
              </a:rPr>
              <a:t>= </a:t>
            </a:r>
            <a:r>
              <a:rPr dirty="0" u="sng" sz="1100" spc="-92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sz="1100" spc="520">
                <a:latin typeface="DejaVu Sans"/>
                <a:cs typeface="DejaVu Sans"/>
              </a:rPr>
              <a:t> </a:t>
            </a:r>
            <a:r>
              <a:rPr dirty="0" u="sng" sz="1100" spc="-8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4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dirty="0" u="sng" sz="1100" spc="-7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2</a:t>
            </a:r>
            <a:r>
              <a:rPr dirty="0" sz="1100" spc="-70">
                <a:latin typeface="Georgia"/>
                <a:cs typeface="Georgia"/>
              </a:rPr>
              <a:t>  </a:t>
            </a:r>
            <a:r>
              <a:rPr dirty="0" baseline="-37878" sz="1650" spc="209">
                <a:latin typeface="Georgia"/>
                <a:cs typeface="Georgia"/>
              </a:rPr>
              <a:t>=</a:t>
            </a:r>
            <a:r>
              <a:rPr dirty="0" baseline="-37878" sz="1650" spc="135">
                <a:latin typeface="Georgia"/>
                <a:cs typeface="Georgia"/>
              </a:rPr>
              <a:t> </a:t>
            </a:r>
            <a:r>
              <a:rPr dirty="0" baseline="-37878" sz="1650" spc="-97">
                <a:latin typeface="Georgia"/>
                <a:cs typeface="Georgia"/>
              </a:rPr>
              <a:t>2</a:t>
            </a:r>
            <a:r>
              <a:rPr dirty="0" baseline="-37878" sz="1650" spc="-97">
                <a:latin typeface="DejaVu Serif"/>
                <a:cs typeface="DejaVu Serif"/>
              </a:rPr>
              <a:t>.</a:t>
            </a:r>
            <a:endParaRPr baseline="-37878" sz="1650">
              <a:latin typeface="DejaVu Serif"/>
              <a:cs typeface="DejaVu Serif"/>
            </a:endParaRPr>
          </a:p>
          <a:p>
            <a:pPr algn="ctr" marL="13970">
              <a:lnSpc>
                <a:spcPct val="100000"/>
              </a:lnSpc>
              <a:spcBef>
                <a:spcPts val="165"/>
              </a:spcBef>
              <a:tabLst>
                <a:tab pos="676910" algn="l"/>
              </a:tabLst>
            </a:pP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-10416" sz="1200" spc="-67">
                <a:latin typeface="Verdana"/>
                <a:cs typeface="Verdana"/>
              </a:rPr>
              <a:t>2</a:t>
            </a:r>
            <a:r>
              <a:rPr dirty="0" baseline="-10416" sz="1200" spc="15">
                <a:latin typeface="Verdana"/>
                <a:cs typeface="Verdan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05">
                <a:latin typeface="DejaVu Sans"/>
                <a:cs typeface="DejaVu Sans"/>
              </a:rPr>
              <a:t>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-10416" sz="1200" spc="-67">
                <a:latin typeface="Verdana"/>
                <a:cs typeface="Verdana"/>
              </a:rPr>
              <a:t>1	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65">
                <a:latin typeface="DejaVu Sans"/>
                <a:cs typeface="DejaVu Sans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marL="12700" marR="5080" indent="214629">
              <a:lnSpc>
                <a:spcPct val="123200"/>
              </a:lnSpc>
              <a:spcBef>
                <a:spcPts val="195"/>
              </a:spcBef>
            </a:pPr>
            <a:r>
              <a:rPr dirty="0" sz="1100" spc="-50">
                <a:latin typeface="Georgia"/>
                <a:cs typeface="Georgia"/>
              </a:rPr>
              <a:t>Now </a:t>
            </a:r>
            <a:r>
              <a:rPr dirty="0" sz="1100" spc="-35">
                <a:latin typeface="Georgia"/>
                <a:cs typeface="Georgia"/>
              </a:rPr>
              <a:t>consider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function </a:t>
            </a:r>
            <a:r>
              <a:rPr dirty="0" sz="1100" spc="-90">
                <a:latin typeface="DejaVu Serif"/>
                <a:cs typeface="DejaVu Serif"/>
              </a:rPr>
              <a:t>y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40">
                <a:latin typeface="Georgia"/>
                <a:cs typeface="Georgia"/>
              </a:rPr>
              <a:t>4. </a:t>
            </a:r>
            <a:r>
              <a:rPr dirty="0" sz="1100" spc="-30">
                <a:latin typeface="Georgia"/>
                <a:cs typeface="Georgia"/>
              </a:rPr>
              <a:t>Suppose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30">
                <a:latin typeface="Georgia"/>
                <a:cs typeface="Georgia"/>
              </a:rPr>
              <a:t>want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secant </a:t>
            </a:r>
            <a:r>
              <a:rPr dirty="0" sz="1100" spc="-35">
                <a:latin typeface="Georgia"/>
                <a:cs typeface="Georgia"/>
              </a:rPr>
              <a:t>line </a:t>
            </a:r>
            <a:r>
              <a:rPr dirty="0" sz="1100" spc="-50">
                <a:latin typeface="Georgia"/>
                <a:cs typeface="Georgia"/>
              </a:rPr>
              <a:t>shown  </a:t>
            </a:r>
            <a:r>
              <a:rPr dirty="0" sz="1100" spc="-25">
                <a:latin typeface="Georgia"/>
                <a:cs typeface="Georgia"/>
              </a:rPr>
              <a:t>below.</a:t>
            </a:r>
            <a:endParaRPr sz="1100">
              <a:latin typeface="Georgia"/>
              <a:cs typeface="Georgia"/>
            </a:endParaRPr>
          </a:p>
          <a:p>
            <a:pPr marL="1630680">
              <a:lnSpc>
                <a:spcPct val="100000"/>
              </a:lnSpc>
              <a:spcBef>
                <a:spcPts val="40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  <a:p>
            <a:pPr marL="1484630">
              <a:lnSpc>
                <a:spcPct val="100000"/>
              </a:lnSpc>
              <a:spcBef>
                <a:spcPts val="605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marL="1484630">
              <a:lnSpc>
                <a:spcPct val="100000"/>
              </a:lnSpc>
              <a:spcBef>
                <a:spcPts val="95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marL="1484630">
              <a:lnSpc>
                <a:spcPct val="100000"/>
              </a:lnSpc>
              <a:spcBef>
                <a:spcPts val="10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marL="1484630">
              <a:lnSpc>
                <a:spcPts val="1310"/>
              </a:lnSpc>
              <a:spcBef>
                <a:spcPts val="95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algn="ctr" marL="77470">
              <a:lnSpc>
                <a:spcPts val="1310"/>
              </a:lnSpc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3100" y="3546929"/>
            <a:ext cx="4274185" cy="109601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376680">
              <a:lnSpc>
                <a:spcPct val="100000"/>
              </a:lnSpc>
              <a:spcBef>
                <a:spcPts val="20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marL="1376680">
              <a:lnSpc>
                <a:spcPct val="100000"/>
              </a:lnSpc>
              <a:spcBef>
                <a:spcPts val="95"/>
              </a:spcBef>
            </a:pP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marL="1376680">
              <a:lnSpc>
                <a:spcPct val="100000"/>
              </a:lnSpc>
              <a:spcBef>
                <a:spcPts val="95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marL="1376680">
              <a:lnSpc>
                <a:spcPct val="100000"/>
              </a:lnSpc>
              <a:spcBef>
                <a:spcPts val="100"/>
              </a:spcBef>
            </a:pPr>
            <a:r>
              <a:rPr dirty="0" sz="1100" spc="-55">
                <a:latin typeface="DejaVu Sans"/>
                <a:cs typeface="DejaVu Sans"/>
              </a:rPr>
              <a:t>−</a:t>
            </a:r>
            <a:r>
              <a:rPr dirty="0" sz="1100" spc="-55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1100" spc="-50">
                <a:latin typeface="Georgia"/>
                <a:cs typeface="Georgia"/>
              </a:rPr>
              <a:t>We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know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two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points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on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line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so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55">
                <a:latin typeface="Georgia"/>
                <a:cs typeface="Georgia"/>
              </a:rPr>
              <a:t>we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can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find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slope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as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5">
                <a:latin typeface="Georgia"/>
                <a:cs typeface="Georgia"/>
              </a:rPr>
              <a:t>we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before.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3092" y="5074555"/>
            <a:ext cx="6426835" cy="1749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214629">
              <a:lnSpc>
                <a:spcPct val="123200"/>
              </a:lnSpc>
              <a:spcBef>
                <a:spcPts val="100"/>
              </a:spcBef>
            </a:pPr>
            <a:r>
              <a:rPr dirty="0" sz="1100" spc="10">
                <a:latin typeface="Georgia"/>
                <a:cs typeface="Georgia"/>
              </a:rPr>
              <a:t>What </a:t>
            </a:r>
            <a:r>
              <a:rPr dirty="0" sz="1100" spc="-10">
                <a:latin typeface="Georgia"/>
                <a:cs typeface="Georgia"/>
              </a:rPr>
              <a:t>about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tangent </a:t>
            </a:r>
            <a:r>
              <a:rPr dirty="0" sz="1100" spc="-35">
                <a:latin typeface="Georgia"/>
                <a:cs typeface="Georgia"/>
              </a:rPr>
              <a:t>line </a:t>
            </a:r>
            <a:r>
              <a:rPr dirty="0" sz="1100" spc="10">
                <a:latin typeface="Georgia"/>
                <a:cs typeface="Georgia"/>
              </a:rPr>
              <a:t>at </a:t>
            </a:r>
            <a:r>
              <a:rPr dirty="0" sz="1100" spc="-20">
                <a:latin typeface="Georgia"/>
                <a:cs typeface="Georgia"/>
              </a:rPr>
              <a:t>(2, </a:t>
            </a:r>
            <a:r>
              <a:rPr dirty="0" sz="1100" spc="-50">
                <a:latin typeface="Georgia"/>
                <a:cs typeface="Georgia"/>
              </a:rPr>
              <a:t>0)? We </a:t>
            </a:r>
            <a:r>
              <a:rPr dirty="0" sz="1100" spc="-10">
                <a:latin typeface="Georgia"/>
                <a:cs typeface="Georgia"/>
              </a:rPr>
              <a:t>don’t </a:t>
            </a:r>
            <a:r>
              <a:rPr dirty="0" sz="1100" spc="-45">
                <a:latin typeface="Georgia"/>
                <a:cs typeface="Georgia"/>
              </a:rPr>
              <a:t>know </a:t>
            </a:r>
            <a:r>
              <a:rPr dirty="0" sz="1100" spc="-35">
                <a:latin typeface="Georgia"/>
                <a:cs typeface="Georgia"/>
              </a:rPr>
              <a:t>two </a:t>
            </a:r>
            <a:r>
              <a:rPr dirty="0" sz="1100" spc="-25">
                <a:latin typeface="Georgia"/>
                <a:cs typeface="Georgia"/>
              </a:rPr>
              <a:t>points </a:t>
            </a:r>
            <a:r>
              <a:rPr dirty="0" sz="1100" spc="-50">
                <a:latin typeface="Georgia"/>
                <a:cs typeface="Georgia"/>
              </a:rPr>
              <a:t>so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>
                <a:latin typeface="Georgia"/>
                <a:cs typeface="Georgia"/>
              </a:rPr>
              <a:t>can’t </a:t>
            </a:r>
            <a:r>
              <a:rPr dirty="0" sz="1100" spc="-15">
                <a:latin typeface="Georgia"/>
                <a:cs typeface="Georgia"/>
              </a:rPr>
              <a:t>calculate </a:t>
            </a:r>
            <a:r>
              <a:rPr dirty="0" sz="1100" spc="5">
                <a:latin typeface="Georgia"/>
                <a:cs typeface="Georgia"/>
              </a:rPr>
              <a:t>it.  </a:t>
            </a:r>
            <a:r>
              <a:rPr dirty="0" sz="1100" spc="10">
                <a:latin typeface="Georgia"/>
                <a:cs typeface="Georgia"/>
              </a:rPr>
              <a:t>What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5">
                <a:latin typeface="Georgia"/>
                <a:cs typeface="Georgia"/>
              </a:rPr>
              <a:t>can </a:t>
            </a: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25">
                <a:latin typeface="Georgia"/>
                <a:cs typeface="Georgia"/>
              </a:rPr>
              <a:t>approximate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</a:t>
            </a:r>
            <a:r>
              <a:rPr dirty="0" sz="1100" spc="-10">
                <a:latin typeface="Georgia"/>
                <a:cs typeface="Georgia"/>
              </a:rPr>
              <a:t>by </a:t>
            </a:r>
            <a:r>
              <a:rPr dirty="0" sz="1100" spc="-15">
                <a:latin typeface="Georgia"/>
                <a:cs typeface="Georgia"/>
              </a:rPr>
              <a:t>taking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40">
                <a:latin typeface="Georgia"/>
                <a:cs typeface="Georgia"/>
              </a:rPr>
              <a:t>second </a:t>
            </a:r>
            <a:r>
              <a:rPr dirty="0" sz="1100" spc="-25">
                <a:latin typeface="Georgia"/>
                <a:cs typeface="Georgia"/>
              </a:rPr>
              <a:t>point </a:t>
            </a:r>
            <a:r>
              <a:rPr dirty="0" sz="1100" spc="-35">
                <a:latin typeface="Georgia"/>
                <a:cs typeface="Georgia"/>
              </a:rPr>
              <a:t>which is 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20">
                <a:latin typeface="Georgia"/>
                <a:cs typeface="Georgia"/>
              </a:rPr>
              <a:t>(2, </a:t>
            </a:r>
            <a:r>
              <a:rPr dirty="0" sz="1100" spc="-65">
                <a:latin typeface="Georgia"/>
                <a:cs typeface="Georgia"/>
              </a:rPr>
              <a:t>0)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15">
                <a:latin typeface="Georgia"/>
                <a:cs typeface="Georgia"/>
              </a:rPr>
              <a:t>calculating  the </a:t>
            </a:r>
            <a:r>
              <a:rPr dirty="0" sz="1100" spc="-35">
                <a:latin typeface="Georgia"/>
                <a:cs typeface="Georgia"/>
              </a:rPr>
              <a:t>slope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secant </a:t>
            </a:r>
            <a:r>
              <a:rPr dirty="0" sz="1100" spc="-25">
                <a:latin typeface="Georgia"/>
                <a:cs typeface="Georgia"/>
              </a:rPr>
              <a:t>line. </a:t>
            </a: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closer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10">
                <a:latin typeface="Georgia"/>
                <a:cs typeface="Georgia"/>
              </a:rPr>
              <a:t>get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20">
                <a:latin typeface="Georgia"/>
                <a:cs typeface="Georgia"/>
              </a:rPr>
              <a:t>(2, </a:t>
            </a:r>
            <a:r>
              <a:rPr dirty="0" sz="1100" spc="-65">
                <a:latin typeface="Georgia"/>
                <a:cs typeface="Georgia"/>
              </a:rPr>
              <a:t>0)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closer our </a:t>
            </a:r>
            <a:r>
              <a:rPr dirty="0" sz="1100" spc="-25">
                <a:latin typeface="Georgia"/>
                <a:cs typeface="Georgia"/>
              </a:rPr>
              <a:t>approximation </a:t>
            </a:r>
            <a:r>
              <a:rPr dirty="0" sz="1100" spc="-20">
                <a:latin typeface="Georgia"/>
                <a:cs typeface="Georgia"/>
              </a:rPr>
              <a:t>will </a:t>
            </a:r>
            <a:r>
              <a:rPr dirty="0" sz="1100" spc="-15">
                <a:latin typeface="Georgia"/>
                <a:cs typeface="Georgia"/>
              </a:rPr>
              <a:t>be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15">
                <a:latin typeface="Georgia"/>
                <a:cs typeface="Georgia"/>
              </a:rPr>
              <a:t>the true  </a:t>
            </a:r>
            <a:r>
              <a:rPr dirty="0" sz="1100" spc="-25">
                <a:latin typeface="Georgia"/>
                <a:cs typeface="Georgia"/>
              </a:rPr>
              <a:t>slope.</a:t>
            </a:r>
            <a:endParaRPr sz="1100">
              <a:latin typeface="Georgia"/>
              <a:cs typeface="Georgia"/>
            </a:endParaRPr>
          </a:p>
          <a:p>
            <a:pPr marL="227329">
              <a:lnSpc>
                <a:spcPct val="100000"/>
              </a:lnSpc>
              <a:spcBef>
                <a:spcPts val="305"/>
              </a:spcBef>
            </a:pPr>
            <a:r>
              <a:rPr dirty="0" sz="1100" spc="-40">
                <a:latin typeface="Georgia"/>
                <a:cs typeface="Georgia"/>
              </a:rPr>
              <a:t>For </a:t>
            </a:r>
            <a:r>
              <a:rPr dirty="0" sz="1100" spc="-30">
                <a:latin typeface="Georgia"/>
                <a:cs typeface="Georgia"/>
              </a:rPr>
              <a:t>example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30">
                <a:latin typeface="Georgia"/>
                <a:cs typeface="Georgia"/>
              </a:rPr>
              <a:t>could</a:t>
            </a:r>
            <a:r>
              <a:rPr dirty="0" sz="1100" spc="-155">
                <a:latin typeface="Georgia"/>
                <a:cs typeface="Georgia"/>
              </a:rPr>
              <a:t> </a:t>
            </a:r>
            <a:r>
              <a:rPr dirty="0" sz="1100" spc="15">
                <a:latin typeface="Georgia"/>
                <a:cs typeface="Georgia"/>
              </a:rPr>
              <a:t>try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between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points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100" spc="-15">
                <a:latin typeface="Georgia"/>
                <a:cs typeface="Georgia"/>
              </a:rPr>
              <a:t>(</a:t>
            </a:r>
            <a:r>
              <a:rPr dirty="0" sz="1100" spc="-15">
                <a:latin typeface="DejaVu Serif"/>
                <a:cs typeface="DejaVu Serif"/>
              </a:rPr>
              <a:t>x,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31250" sz="1200" spc="-67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40">
                <a:latin typeface="Georgia"/>
                <a:cs typeface="Georgia"/>
              </a:rPr>
              <a:t>4)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40">
                <a:latin typeface="Georgia"/>
                <a:cs typeface="Georgia"/>
              </a:rPr>
              <a:t>(2</a:t>
            </a:r>
            <a:r>
              <a:rPr dirty="0" sz="1100" spc="-40">
                <a:latin typeface="DejaVu Serif"/>
                <a:cs typeface="DejaVu Serif"/>
              </a:rPr>
              <a:t>,</a:t>
            </a:r>
            <a:r>
              <a:rPr dirty="0" sz="1100" spc="-95">
                <a:latin typeface="DejaVu Serif"/>
                <a:cs typeface="DejaVu Serif"/>
              </a:rPr>
              <a:t> </a:t>
            </a:r>
            <a:r>
              <a:rPr dirty="0" sz="1100" spc="-60">
                <a:latin typeface="Georgia"/>
                <a:cs typeface="Georgia"/>
              </a:rPr>
              <a:t>0)</a:t>
            </a:r>
            <a:r>
              <a:rPr dirty="0" sz="1100" spc="-60">
                <a:latin typeface="DejaVu Serif"/>
                <a:cs typeface="DejaVu Serif"/>
              </a:rPr>
              <a:t>.</a:t>
            </a:r>
            <a:endParaRPr sz="11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 </a:t>
            </a:r>
            <a:r>
              <a:rPr dirty="0" sz="1100" spc="-40">
                <a:latin typeface="Georgia"/>
                <a:cs typeface="Georgia"/>
              </a:rPr>
              <a:t>of 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secant </a:t>
            </a:r>
            <a:r>
              <a:rPr dirty="0" sz="1100" spc="-35">
                <a:latin typeface="Georgia"/>
                <a:cs typeface="Georgia"/>
              </a:rPr>
              <a:t>line  between  </a:t>
            </a:r>
            <a:r>
              <a:rPr dirty="0" sz="1100" spc="-30">
                <a:latin typeface="Georgia"/>
                <a:cs typeface="Georgia"/>
              </a:rPr>
              <a:t>those </a:t>
            </a:r>
            <a:r>
              <a:rPr dirty="0" sz="1100" spc="-35">
                <a:latin typeface="Georgia"/>
                <a:cs typeface="Georgia"/>
              </a:rPr>
              <a:t>two  </a:t>
            </a:r>
            <a:r>
              <a:rPr dirty="0" sz="1100" spc="-25">
                <a:latin typeface="Georgia"/>
                <a:cs typeface="Georgia"/>
              </a:rPr>
              <a:t>points </a:t>
            </a:r>
            <a:r>
              <a:rPr dirty="0" sz="1100" spc="-40">
                <a:latin typeface="Georgia"/>
                <a:cs typeface="Georgia"/>
              </a:rPr>
              <a:t>would </a:t>
            </a:r>
            <a:r>
              <a:rPr dirty="0" sz="1100" spc="2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be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77658" y="7020221"/>
            <a:ext cx="2933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m</a:t>
            </a:r>
            <a:r>
              <a:rPr dirty="0" sz="1100" spc="-12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99186" y="6926495"/>
            <a:ext cx="6419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80">
                <a:latin typeface="Georgia"/>
                <a:cs typeface="Georgia"/>
              </a:rPr>
              <a:t>4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4">
                <a:latin typeface="DejaVu Sans"/>
                <a:cs typeface="DejaVu Sans"/>
              </a:rPr>
              <a:t> 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711892" y="7136765"/>
            <a:ext cx="616585" cy="0"/>
          </a:xfrm>
          <a:custGeom>
            <a:avLst/>
            <a:gdLst/>
            <a:ahLst/>
            <a:cxnLst/>
            <a:rect l="l" t="t" r="r" b="b"/>
            <a:pathLst>
              <a:path w="616585" h="0">
                <a:moveTo>
                  <a:pt x="0" y="0"/>
                </a:moveTo>
                <a:lnTo>
                  <a:pt x="616534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848582" y="7115199"/>
            <a:ext cx="3435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22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30929" y="7020217"/>
            <a:ext cx="641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0">
                <a:latin typeface="DejaVu Serif"/>
                <a:cs typeface="DejaVu Serif"/>
              </a:rPr>
              <a:t>.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3101" y="7365860"/>
            <a:ext cx="26511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0">
                <a:latin typeface="Georgia"/>
                <a:cs typeface="Georgia"/>
              </a:rPr>
              <a:t>What 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15">
                <a:latin typeface="Georgia"/>
                <a:cs typeface="Georgia"/>
              </a:rPr>
              <a:t>try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30">
                <a:latin typeface="Georgia"/>
                <a:cs typeface="Georgia"/>
              </a:rPr>
              <a:t>values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-80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2?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767370" y="7648092"/>
            <a:ext cx="0" cy="320040"/>
          </a:xfrm>
          <a:custGeom>
            <a:avLst/>
            <a:gdLst/>
            <a:ahLst/>
            <a:cxnLst/>
            <a:rect l="l" t="t" r="r" b="b"/>
            <a:pathLst>
              <a:path w="0" h="320040">
                <a:moveTo>
                  <a:pt x="0" y="319582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73388" y="7648092"/>
            <a:ext cx="0" cy="320040"/>
          </a:xfrm>
          <a:custGeom>
            <a:avLst/>
            <a:gdLst/>
            <a:ahLst/>
            <a:cxnLst/>
            <a:rect l="l" t="t" r="r" b="b"/>
            <a:pathLst>
              <a:path w="0" h="320040">
                <a:moveTo>
                  <a:pt x="0" y="319582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79419" y="7648092"/>
            <a:ext cx="0" cy="320040"/>
          </a:xfrm>
          <a:custGeom>
            <a:avLst/>
            <a:gdLst/>
            <a:ahLst/>
            <a:cxnLst/>
            <a:rect l="l" t="t" r="r" b="b"/>
            <a:pathLst>
              <a:path w="0" h="320040">
                <a:moveTo>
                  <a:pt x="0" y="319582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431159" y="768109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5">
                <a:latin typeface="Georgia"/>
                <a:cs typeface="Georgia"/>
              </a:rPr>
              <a:t>.</a:t>
            </a:r>
            <a:r>
              <a:rPr dirty="0" sz="1100" spc="-80">
                <a:latin typeface="Georgia"/>
                <a:cs typeface="Georgia"/>
              </a:rPr>
              <a:t>9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885450" y="7648092"/>
            <a:ext cx="0" cy="320040"/>
          </a:xfrm>
          <a:custGeom>
            <a:avLst/>
            <a:gdLst/>
            <a:ahLst/>
            <a:cxnLst/>
            <a:rect l="l" t="t" r="r" b="b"/>
            <a:pathLst>
              <a:path w="0" h="320040">
                <a:moveTo>
                  <a:pt x="0" y="319582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137190" y="768109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5">
                <a:latin typeface="Georgia"/>
                <a:cs typeface="Georgia"/>
              </a:rPr>
              <a:t>.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591481" y="7648092"/>
            <a:ext cx="0" cy="320040"/>
          </a:xfrm>
          <a:custGeom>
            <a:avLst/>
            <a:gdLst/>
            <a:ahLst/>
            <a:cxnLst/>
            <a:rect l="l" t="t" r="r" b="b"/>
            <a:pathLst>
              <a:path w="0" h="320040">
                <a:moveTo>
                  <a:pt x="0" y="319582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843221" y="768109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5">
                <a:latin typeface="Georgia"/>
                <a:cs typeface="Georgia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297398" y="7648092"/>
            <a:ext cx="0" cy="320040"/>
          </a:xfrm>
          <a:custGeom>
            <a:avLst/>
            <a:gdLst/>
            <a:ahLst/>
            <a:cxnLst/>
            <a:rect l="l" t="t" r="r" b="b"/>
            <a:pathLst>
              <a:path w="0" h="320040">
                <a:moveTo>
                  <a:pt x="0" y="319582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5603087" y="768109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900911" y="7967611"/>
            <a:ext cx="5102860" cy="0"/>
          </a:xfrm>
          <a:custGeom>
            <a:avLst/>
            <a:gdLst/>
            <a:ahLst/>
            <a:cxnLst/>
            <a:rect l="l" t="t" r="r" b="b"/>
            <a:pathLst>
              <a:path w="5102860" h="0">
                <a:moveTo>
                  <a:pt x="0" y="0"/>
                </a:moveTo>
                <a:lnTo>
                  <a:pt x="5102581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964109" y="8161044"/>
            <a:ext cx="2933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m</a:t>
            </a:r>
            <a:r>
              <a:rPr dirty="0" sz="1100" spc="-12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81863" y="7681098"/>
            <a:ext cx="1645920" cy="5784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03275" algn="l"/>
                <a:tab pos="1455420" algn="l"/>
              </a:tabLst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>
                <a:latin typeface="DejaVu Serif"/>
                <a:cs typeface="DejaVu Serif"/>
              </a:rPr>
              <a:t>	</a:t>
            </a: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70">
                <a:latin typeface="Georgia"/>
                <a:cs typeface="Georgia"/>
              </a:rPr>
              <a:t>	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5">
                <a:latin typeface="Georgia"/>
                <a:cs typeface="Georgia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5875">
              <a:lnSpc>
                <a:spcPct val="100000"/>
              </a:lnSpc>
              <a:spcBef>
                <a:spcPts val="5"/>
              </a:spcBef>
            </a:pP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60">
                <a:latin typeface="DejaVu Sans"/>
                <a:cs typeface="DejaVu Sans"/>
              </a:rPr>
              <a:t> 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298333" y="8277593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9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315694" y="8256027"/>
            <a:ext cx="3435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22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767370" y="7967674"/>
            <a:ext cx="0" cy="546735"/>
          </a:xfrm>
          <a:custGeom>
            <a:avLst/>
            <a:gdLst/>
            <a:ahLst/>
            <a:cxnLst/>
            <a:rect l="l" t="t" r="r" b="b"/>
            <a:pathLst>
              <a:path w="0" h="546734">
                <a:moveTo>
                  <a:pt x="0" y="546125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473388" y="7967674"/>
            <a:ext cx="0" cy="546735"/>
          </a:xfrm>
          <a:custGeom>
            <a:avLst/>
            <a:gdLst/>
            <a:ahLst/>
            <a:cxnLst/>
            <a:rect l="l" t="t" r="r" b="b"/>
            <a:pathLst>
              <a:path w="0" h="546734">
                <a:moveTo>
                  <a:pt x="0" y="546125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179419" y="7967674"/>
            <a:ext cx="0" cy="546735"/>
          </a:xfrm>
          <a:custGeom>
            <a:avLst/>
            <a:gdLst/>
            <a:ahLst/>
            <a:cxnLst/>
            <a:rect l="l" t="t" r="r" b="b"/>
            <a:pathLst>
              <a:path w="0" h="546734">
                <a:moveTo>
                  <a:pt x="0" y="546125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885450" y="7967674"/>
            <a:ext cx="0" cy="546735"/>
          </a:xfrm>
          <a:custGeom>
            <a:avLst/>
            <a:gdLst/>
            <a:ahLst/>
            <a:cxnLst/>
            <a:rect l="l" t="t" r="r" b="b"/>
            <a:pathLst>
              <a:path w="0" h="546734">
                <a:moveTo>
                  <a:pt x="0" y="546125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591481" y="7967674"/>
            <a:ext cx="0" cy="546735"/>
          </a:xfrm>
          <a:custGeom>
            <a:avLst/>
            <a:gdLst/>
            <a:ahLst/>
            <a:cxnLst/>
            <a:rect l="l" t="t" r="r" b="b"/>
            <a:pathLst>
              <a:path w="0" h="546734">
                <a:moveTo>
                  <a:pt x="0" y="546125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297398" y="7967674"/>
            <a:ext cx="0" cy="546735"/>
          </a:xfrm>
          <a:custGeom>
            <a:avLst/>
            <a:gdLst/>
            <a:ahLst/>
            <a:cxnLst/>
            <a:rect l="l" t="t" r="r" b="b"/>
            <a:pathLst>
              <a:path w="0" h="546734">
                <a:moveTo>
                  <a:pt x="0" y="546125"/>
                </a:moveTo>
                <a:lnTo>
                  <a:pt x="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881505"/>
            <a:ext cx="13265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2.3.7.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6033" y="1012210"/>
            <a:ext cx="24892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85" i="1">
                <a:latin typeface="Times New Roman"/>
                <a:cs typeface="Times New Roman"/>
              </a:rPr>
              <a:t>h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27554" y="787664"/>
            <a:ext cx="8242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5">
                <a:latin typeface="Georgia"/>
                <a:cs typeface="Georgia"/>
              </a:rPr>
              <a:t>(</a:t>
            </a:r>
            <a:r>
              <a:rPr dirty="0" sz="1100" spc="5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185">
                <a:latin typeface="Georgia"/>
                <a:cs typeface="Georgia"/>
              </a:rPr>
              <a:t> </a:t>
            </a:r>
            <a:r>
              <a:rPr dirty="0" sz="1100" spc="-55">
                <a:latin typeface="DejaVu Serif"/>
                <a:cs typeface="DejaVu Serif"/>
              </a:rPr>
              <a:t>h</a:t>
            </a:r>
            <a:r>
              <a:rPr dirty="0" sz="1100" spc="-55">
                <a:latin typeface="Georgia"/>
                <a:cs typeface="Georgia"/>
              </a:rPr>
              <a:t>)</a:t>
            </a:r>
            <a:r>
              <a:rPr dirty="0" baseline="27777" sz="1200" spc="-82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</a:t>
            </a:r>
            <a:endParaRPr baseline="27777" sz="12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40255" y="998054"/>
            <a:ext cx="805180" cy="0"/>
          </a:xfrm>
          <a:custGeom>
            <a:avLst/>
            <a:gdLst/>
            <a:ahLst/>
            <a:cxnLst/>
            <a:rect l="l" t="t" r="r" b="b"/>
            <a:pathLst>
              <a:path w="805180" h="0">
                <a:moveTo>
                  <a:pt x="0" y="0"/>
                </a:moveTo>
                <a:lnTo>
                  <a:pt x="80490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390114" y="976488"/>
            <a:ext cx="1054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5">
                <a:latin typeface="DejaVu Serif"/>
                <a:cs typeface="DejaVu Serif"/>
              </a:rPr>
              <a:t>h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00" y="1293215"/>
            <a:ext cx="174815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7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1: </a:t>
            </a:r>
            <a:r>
              <a:rPr dirty="0" sz="1100">
                <a:latin typeface="Georgia"/>
                <a:cs typeface="Georgia"/>
              </a:rPr>
              <a:t>Plug </a:t>
            </a:r>
            <a:r>
              <a:rPr dirty="0" sz="1100" spc="-35">
                <a:latin typeface="Georgia"/>
                <a:cs typeface="Georgia"/>
              </a:rPr>
              <a:t>in for </a:t>
            </a:r>
            <a:r>
              <a:rPr dirty="0" sz="1100" spc="-85">
                <a:latin typeface="DejaVu Serif"/>
                <a:cs typeface="DejaVu Serif"/>
              </a:rPr>
              <a:t>h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90">
                <a:latin typeface="Georgia"/>
                <a:cs typeface="Georgia"/>
              </a:rPr>
              <a:t>0: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57493" y="1513585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70194" y="1723859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657494" y="1702293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8211" y="1607312"/>
            <a:ext cx="62115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866005" algn="l"/>
              </a:tabLst>
            </a:pPr>
            <a:r>
              <a:rPr dirty="0" sz="1100" spc="-55">
                <a:latin typeface="Georgia"/>
                <a:cs typeface="Georgia"/>
              </a:rPr>
              <a:t>Here  we  </a:t>
            </a:r>
            <a:r>
              <a:rPr dirty="0" sz="1100" spc="-5">
                <a:latin typeface="Georgia"/>
                <a:cs typeface="Georgia"/>
              </a:rPr>
              <a:t>didn’t </a:t>
            </a:r>
            <a:r>
              <a:rPr dirty="0" sz="1100" spc="-10">
                <a:latin typeface="Georgia"/>
                <a:cs typeface="Georgia"/>
              </a:rPr>
              <a:t>get a </a:t>
            </a:r>
            <a:r>
              <a:rPr dirty="0" sz="1100" spc="-45">
                <a:latin typeface="Georgia"/>
                <a:cs typeface="Georgia"/>
              </a:rPr>
              <a:t>number  </a:t>
            </a:r>
            <a:r>
              <a:rPr dirty="0" sz="1100">
                <a:latin typeface="Georgia"/>
                <a:cs typeface="Georgia"/>
              </a:rPr>
              <a:t>but </a:t>
            </a:r>
            <a:r>
              <a:rPr dirty="0" sz="1100" spc="-20">
                <a:latin typeface="Georgia"/>
                <a:cs typeface="Georgia"/>
              </a:rPr>
              <a:t>rather  </a:t>
            </a:r>
            <a:r>
              <a:rPr dirty="0" sz="1100" spc="-30">
                <a:latin typeface="Georgia"/>
                <a:cs typeface="Georgia"/>
              </a:rPr>
              <a:t>an  </a:t>
            </a:r>
            <a:r>
              <a:rPr dirty="0" sz="1100" spc="-40">
                <a:latin typeface="Georgia"/>
                <a:cs typeface="Georgia"/>
              </a:rPr>
              <a:t>undefined  </a:t>
            </a:r>
            <a:r>
              <a:rPr dirty="0" sz="1100" spc="-35">
                <a:latin typeface="Georgia"/>
                <a:cs typeface="Georgia"/>
              </a:rPr>
              <a:t>expression  </a:t>
            </a:r>
            <a:r>
              <a:rPr dirty="0" sz="1100" spc="-40">
                <a:latin typeface="Georgia"/>
                <a:cs typeface="Georgia"/>
              </a:rPr>
              <a:t>of  </a:t>
            </a:r>
            <a:r>
              <a:rPr dirty="0" sz="1100" spc="8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50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form	</a:t>
            </a:r>
            <a:r>
              <a:rPr dirty="0" sz="1100" spc="5">
                <a:latin typeface="Georgia"/>
                <a:cs typeface="Georgia"/>
              </a:rPr>
              <a:t>. </a:t>
            </a:r>
            <a:r>
              <a:rPr dirty="0" sz="1100">
                <a:latin typeface="Georgia"/>
                <a:cs typeface="Georgia"/>
              </a:rPr>
              <a:t>This </a:t>
            </a:r>
            <a:r>
              <a:rPr dirty="0" sz="1100" spc="-45">
                <a:latin typeface="Georgia"/>
                <a:cs typeface="Georgia"/>
              </a:rPr>
              <a:t>means </a:t>
            </a:r>
            <a:r>
              <a:rPr dirty="0" sz="1100" spc="5">
                <a:latin typeface="Georgia"/>
                <a:cs typeface="Georgia"/>
              </a:rPr>
              <a:t>that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55">
                <a:latin typeface="Georgia"/>
                <a:cs typeface="Georgia"/>
              </a:rPr>
              <a:t>we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2" y="1813850"/>
            <a:ext cx="33343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5">
                <a:latin typeface="Georgia"/>
                <a:cs typeface="Georgia"/>
              </a:rPr>
              <a:t>can </a:t>
            </a: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20">
                <a:latin typeface="Georgia"/>
                <a:cs typeface="Georgia"/>
              </a:rPr>
              <a:t>algebra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25">
                <a:latin typeface="Georgia"/>
                <a:cs typeface="Georgia"/>
              </a:rPr>
              <a:t>cancel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50">
                <a:latin typeface="Georgia"/>
                <a:cs typeface="Georgia"/>
              </a:rPr>
              <a:t>common</a:t>
            </a:r>
            <a:r>
              <a:rPr dirty="0" sz="1100" spc="12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factors.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3102" y="2111715"/>
            <a:ext cx="52768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2:</a:t>
            </a:r>
            <a:r>
              <a:rPr dirty="0" sz="1100" spc="3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Georgia"/>
                <a:cs typeface="Georgia"/>
              </a:rPr>
              <a:t>Do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20">
                <a:latin typeface="Georgia"/>
                <a:cs typeface="Georgia"/>
              </a:rPr>
              <a:t>algebra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25">
                <a:latin typeface="Georgia"/>
                <a:cs typeface="Georgia"/>
              </a:rPr>
              <a:t>cancel. </a:t>
            </a:r>
            <a:r>
              <a:rPr dirty="0" sz="1100" spc="-40">
                <a:latin typeface="Georgia"/>
                <a:cs typeface="Georgia"/>
              </a:rPr>
              <a:t>In </a:t>
            </a:r>
            <a:r>
              <a:rPr dirty="0" sz="1100" spc="-15">
                <a:latin typeface="Georgia"/>
                <a:cs typeface="Georgia"/>
              </a:rPr>
              <a:t>this </a:t>
            </a:r>
            <a:r>
              <a:rPr dirty="0" sz="1100" spc="-35">
                <a:latin typeface="Georgia"/>
                <a:cs typeface="Georgia"/>
              </a:rPr>
              <a:t>case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will </a:t>
            </a:r>
            <a:r>
              <a:rPr dirty="0" sz="1100" spc="-15">
                <a:latin typeface="Georgia"/>
                <a:cs typeface="Georgia"/>
              </a:rPr>
              <a:t>multiply out the </a:t>
            </a:r>
            <a:r>
              <a:rPr dirty="0" sz="1100" spc="-30">
                <a:latin typeface="Georgia"/>
                <a:cs typeface="Georgia"/>
              </a:rPr>
              <a:t>numerator.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103" y="4635002"/>
            <a:ext cx="16554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2.3.8. </a:t>
            </a:r>
            <a:r>
              <a:rPr dirty="0" sz="1100" spc="-10">
                <a:latin typeface="Georgia"/>
                <a:cs typeface="Georgia"/>
              </a:rPr>
              <a:t>Find</a:t>
            </a:r>
            <a:r>
              <a:rPr dirty="0" sz="1100" spc="-4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95111" y="4765711"/>
            <a:ext cx="24892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85" i="1">
                <a:latin typeface="Times New Roman"/>
                <a:cs typeface="Times New Roman"/>
              </a:rPr>
              <a:t>h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56624" y="4518817"/>
            <a:ext cx="983615" cy="40322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dirty="0" u="sng" sz="1100" spc="-28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8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dirty="0" u="sng" sz="1100" spc="8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(</a:t>
            </a:r>
            <a:r>
              <a:rPr dirty="0" u="sng" sz="1100" spc="8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dirty="0" u="sng" sz="1100" spc="-13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dirty="0" u="sng" sz="1100" spc="1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+</a:t>
            </a:r>
            <a:r>
              <a:rPr dirty="0" u="sng" sz="1100" spc="-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-4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dirty="0" u="sng" sz="1100" spc="-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)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u="sng" sz="1100" spc="-13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(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)</a:t>
            </a:r>
            <a:endParaRPr sz="11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dirty="0" sz="1100" spc="-85">
                <a:latin typeface="DejaVu Serif"/>
                <a:cs typeface="DejaVu Serif"/>
              </a:rPr>
              <a:t>h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10126" y="4622040"/>
            <a:ext cx="7937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90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3641" y="5399331"/>
            <a:ext cx="2184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5">
                <a:latin typeface="Georgia"/>
                <a:cs typeface="Georgia"/>
              </a:rPr>
              <a:t>l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-65">
                <a:latin typeface="Georgia"/>
                <a:cs typeface="Georgia"/>
              </a:rPr>
              <a:t>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88208" y="5530035"/>
            <a:ext cx="24892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85" i="1">
                <a:latin typeface="Times New Roman"/>
                <a:cs typeface="Times New Roman"/>
              </a:rPr>
              <a:t>h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49729" y="5305604"/>
            <a:ext cx="9836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409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dirty="0" u="sng" sz="1100" spc="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(</a:t>
            </a:r>
            <a:r>
              <a:rPr dirty="0" u="sng" sz="1100" spc="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dirty="0" u="sng" sz="1100" spc="-12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dirty="0" u="sng" sz="1100" spc="1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+</a:t>
            </a:r>
            <a:r>
              <a:rPr dirty="0" u="sng" sz="1100" spc="-3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-4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dirty="0" u="sng" sz="1100" spc="-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)</a:t>
            </a:r>
            <a:r>
              <a:rPr dirty="0" u="sng" sz="1100" spc="-3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u="sng" sz="1100" spc="-12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(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dirty="0" u="sng" sz="1100" spc="6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)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88757" y="5494425"/>
            <a:ext cx="1054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5">
                <a:latin typeface="DejaVu Serif"/>
                <a:cs typeface="DejaVu Serif"/>
              </a:rPr>
              <a:t>h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61288" y="5399328"/>
            <a:ext cx="3797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8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07476" y="5530033"/>
            <a:ext cx="24892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85" i="1">
                <a:latin typeface="Times New Roman"/>
                <a:cs typeface="Times New Roman"/>
              </a:rPr>
              <a:t>h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78190" y="5087235"/>
            <a:ext cx="37846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80" i="1">
                <a:latin typeface="Times New Roman"/>
                <a:cs typeface="Times New Roman"/>
              </a:rPr>
              <a:t>f</a:t>
            </a:r>
            <a:r>
              <a:rPr dirty="0" sz="800" spc="-150" i="1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Verdana"/>
                <a:cs typeface="Verdana"/>
              </a:rPr>
              <a:t>(</a:t>
            </a:r>
            <a:r>
              <a:rPr dirty="0" sz="800" spc="25" i="1">
                <a:latin typeface="Times New Roman"/>
                <a:cs typeface="Times New Roman"/>
              </a:rPr>
              <a:t>x</a:t>
            </a:r>
            <a:r>
              <a:rPr dirty="0" sz="800" spc="25">
                <a:latin typeface="Verdana"/>
                <a:cs typeface="Verdana"/>
              </a:rPr>
              <a:t>+</a:t>
            </a:r>
            <a:r>
              <a:rPr dirty="0" sz="800" spc="25" i="1">
                <a:latin typeface="Times New Roman"/>
                <a:cs typeface="Times New Roman"/>
              </a:rPr>
              <a:t>h</a:t>
            </a:r>
            <a:r>
              <a:rPr dirty="0" sz="800" spc="25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644101" y="5288140"/>
            <a:ext cx="461009" cy="0"/>
          </a:xfrm>
          <a:custGeom>
            <a:avLst/>
            <a:gdLst/>
            <a:ahLst/>
            <a:cxnLst/>
            <a:rect l="l" t="t" r="r" b="b"/>
            <a:pathLst>
              <a:path w="461010" h="0">
                <a:moveTo>
                  <a:pt x="0" y="0"/>
                </a:moveTo>
                <a:lnTo>
                  <a:pt x="460857" y="0"/>
                </a:lnTo>
              </a:path>
            </a:pathLst>
          </a:custGeom>
          <a:ln w="166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29546" y="5288140"/>
            <a:ext cx="461009" cy="0"/>
          </a:xfrm>
          <a:custGeom>
            <a:avLst/>
            <a:gdLst/>
            <a:ahLst/>
            <a:cxnLst/>
            <a:rect l="l" t="t" r="r" b="b"/>
            <a:pathLst>
              <a:path w="461010" h="0">
                <a:moveTo>
                  <a:pt x="0" y="0"/>
                </a:moveTo>
                <a:lnTo>
                  <a:pt x="460857" y="0"/>
                </a:lnTo>
              </a:path>
            </a:pathLst>
          </a:custGeom>
          <a:ln w="166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375837" y="4635004"/>
            <a:ext cx="1376045" cy="5994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0">
                <a:latin typeface="Georgia"/>
                <a:cs typeface="Georgia"/>
              </a:rPr>
              <a:t>where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65">
                <a:latin typeface="DejaVu Sans"/>
                <a:cs typeface="DejaVu Sans"/>
              </a:rPr>
              <a:t> </a:t>
            </a:r>
            <a:r>
              <a:rPr dirty="0" sz="1100" spc="-25">
                <a:latin typeface="Georgia"/>
                <a:cs typeface="Georgia"/>
              </a:rPr>
              <a:t>4</a:t>
            </a:r>
            <a:r>
              <a:rPr dirty="0" sz="1100" spc="-25">
                <a:latin typeface="DejaVu Serif"/>
                <a:cs typeface="DejaVu Serif"/>
              </a:rPr>
              <a:t>x</a:t>
            </a:r>
            <a:r>
              <a:rPr dirty="0" sz="1100" spc="-25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Times New Roman"/>
              <a:cs typeface="Times New Roman"/>
            </a:endParaRPr>
          </a:p>
          <a:p>
            <a:pPr algn="ctr" marL="250190">
              <a:lnSpc>
                <a:spcPct val="100000"/>
              </a:lnSpc>
            </a:pPr>
            <a:r>
              <a:rPr dirty="0" sz="800" spc="180" i="1">
                <a:latin typeface="Times New Roman"/>
                <a:cs typeface="Times New Roman"/>
              </a:rPr>
              <a:t>f</a:t>
            </a:r>
            <a:r>
              <a:rPr dirty="0" sz="800" spc="-120" i="1">
                <a:latin typeface="Times New Roman"/>
                <a:cs typeface="Times New Roman"/>
              </a:rPr>
              <a:t> </a:t>
            </a:r>
            <a:r>
              <a:rPr dirty="0" sz="800" spc="15">
                <a:latin typeface="Verdana"/>
                <a:cs typeface="Verdana"/>
              </a:rPr>
              <a:t>(</a:t>
            </a:r>
            <a:r>
              <a:rPr dirty="0" sz="800" spc="15" i="1">
                <a:latin typeface="Times New Roman"/>
                <a:cs typeface="Times New Roman"/>
              </a:rPr>
              <a:t>x</a:t>
            </a:r>
            <a:r>
              <a:rPr dirty="0" sz="800" spc="15">
                <a:latin typeface="Verdana"/>
                <a:cs typeface="Verdana"/>
              </a:rPr>
              <a:t>)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968953" y="528814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 h="0">
                <a:moveTo>
                  <a:pt x="0" y="0"/>
                </a:moveTo>
                <a:lnTo>
                  <a:pt x="157734" y="0"/>
                </a:lnTo>
              </a:path>
            </a:pathLst>
          </a:custGeom>
          <a:ln w="166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251274" y="528814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 h="0">
                <a:moveTo>
                  <a:pt x="0" y="0"/>
                </a:moveTo>
                <a:lnTo>
                  <a:pt x="157734" y="0"/>
                </a:lnTo>
              </a:path>
            </a:pathLst>
          </a:custGeom>
          <a:ln w="166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569108" y="5305601"/>
            <a:ext cx="19151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20">
                <a:latin typeface="Georgia"/>
                <a:cs typeface="Georgia"/>
              </a:rPr>
              <a:t>(</a:t>
            </a:r>
            <a:r>
              <a:rPr dirty="0" baseline="63131" sz="1650" spc="-179">
                <a:latin typeface="Arial"/>
                <a:cs typeface="Arial"/>
              </a:rPr>
              <a:t>¸</a:t>
            </a:r>
            <a:r>
              <a:rPr dirty="0" sz="1100" spc="-120">
                <a:latin typeface="DejaVu Serif"/>
                <a:cs typeface="DejaVu Serif"/>
              </a:rPr>
              <a:t>x</a:t>
            </a:r>
            <a:r>
              <a:rPr dirty="0" sz="1100" spc="-114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30">
                <a:latin typeface="Georgia"/>
                <a:cs typeface="Georgia"/>
              </a:rPr>
              <a:t> </a:t>
            </a:r>
            <a:r>
              <a:rPr dirty="0" sz="1100" spc="-55">
                <a:latin typeface="DejaVu Serif"/>
                <a:cs typeface="DejaVu Serif"/>
              </a:rPr>
              <a:t>h</a:t>
            </a:r>
            <a:r>
              <a:rPr dirty="0" sz="1100" spc="-55">
                <a:latin typeface="Georgia"/>
                <a:cs typeface="Georgia"/>
              </a:rPr>
              <a:t>)</a:t>
            </a:r>
            <a:r>
              <a:rPr dirty="0" baseline="31250" sz="1200" spc="-82">
                <a:latin typeface="Verdana"/>
                <a:cs typeface="Verdana"/>
              </a:rPr>
              <a:t>2</a:t>
            </a:r>
            <a:r>
              <a:rPr dirty="0" baseline="31250" sz="1200" spc="-44">
                <a:latin typeface="Verdana"/>
                <a:cs typeface="Verdana"/>
              </a:rPr>
              <a:t> </a:t>
            </a:r>
            <a:r>
              <a:rPr dirty="0" baseline="63131" sz="1650" spc="-525">
                <a:latin typeface="Arial"/>
                <a:cs typeface="Arial"/>
              </a:rPr>
              <a:t>x</a:t>
            </a:r>
            <a:r>
              <a:rPr dirty="0" sz="1100" spc="-350">
                <a:latin typeface="DejaVu Sans"/>
                <a:cs typeface="DejaVu Sans"/>
              </a:rPr>
              <a:t>−</a:t>
            </a:r>
            <a:r>
              <a:rPr dirty="0" baseline="63131" sz="1650" spc="-525">
                <a:latin typeface="Arial"/>
                <a:cs typeface="Arial"/>
              </a:rPr>
              <a:t>s</a:t>
            </a:r>
            <a:r>
              <a:rPr dirty="0" baseline="63131" sz="1650" spc="-254">
                <a:latin typeface="Arial"/>
                <a:cs typeface="Arial"/>
              </a:rPr>
              <a:t> </a:t>
            </a:r>
            <a:r>
              <a:rPr dirty="0" sz="1100" spc="-25">
                <a:latin typeface="Georgia"/>
                <a:cs typeface="Georgia"/>
              </a:rPr>
              <a:t>4(</a:t>
            </a:r>
            <a:r>
              <a:rPr dirty="0" sz="1100" spc="-25">
                <a:latin typeface="DejaVu Serif"/>
                <a:cs typeface="DejaVu Serif"/>
              </a:rPr>
              <a:t>x</a:t>
            </a:r>
            <a:r>
              <a:rPr dirty="0" sz="1100" spc="-114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30">
                <a:latin typeface="Georgia"/>
                <a:cs typeface="Georgia"/>
              </a:rPr>
              <a:t> </a:t>
            </a:r>
            <a:r>
              <a:rPr dirty="0" sz="1100" spc="-150">
                <a:latin typeface="DejaVu Serif"/>
                <a:cs typeface="DejaVu Serif"/>
              </a:rPr>
              <a:t>h</a:t>
            </a:r>
            <a:r>
              <a:rPr dirty="0" baseline="63131" sz="1650" spc="-225">
                <a:latin typeface="Arial"/>
                <a:cs typeface="Arial"/>
              </a:rPr>
              <a:t>˛</a:t>
            </a:r>
            <a:r>
              <a:rPr dirty="0" sz="1100" spc="-150">
                <a:latin typeface="Georgia"/>
                <a:cs typeface="Georgia"/>
              </a:rPr>
              <a:t>)</a:t>
            </a:r>
            <a:r>
              <a:rPr dirty="0" sz="1100" spc="-90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70">
                <a:latin typeface="DejaVu Sans"/>
                <a:cs typeface="DejaVu Sans"/>
              </a:rPr>
              <a:t> </a:t>
            </a:r>
            <a:r>
              <a:rPr dirty="0" baseline="63131" sz="1650" spc="-172">
                <a:latin typeface="Arial"/>
                <a:cs typeface="Arial"/>
              </a:rPr>
              <a:t>¸</a:t>
            </a:r>
            <a:r>
              <a:rPr dirty="0" sz="1100" spc="-114">
                <a:latin typeface="Georgia"/>
                <a:cs typeface="Georgia"/>
              </a:rPr>
              <a:t>(</a:t>
            </a:r>
            <a:r>
              <a:rPr dirty="0" sz="1100" spc="-114">
                <a:latin typeface="DejaVu Serif"/>
                <a:cs typeface="DejaVu Serif"/>
              </a:rPr>
              <a:t>x</a:t>
            </a:r>
            <a:r>
              <a:rPr dirty="0" baseline="31250" sz="1200" spc="-172">
                <a:latin typeface="Verdana"/>
                <a:cs typeface="Verdana"/>
              </a:rPr>
              <a:t>2</a:t>
            </a:r>
            <a:r>
              <a:rPr dirty="0" baseline="31250" sz="1200" spc="-44">
                <a:latin typeface="Verdana"/>
                <a:cs typeface="Verdana"/>
              </a:rPr>
              <a:t> </a:t>
            </a:r>
            <a:r>
              <a:rPr dirty="0" baseline="63131" sz="1650" spc="-525">
                <a:latin typeface="Arial"/>
                <a:cs typeface="Arial"/>
              </a:rPr>
              <a:t>x</a:t>
            </a:r>
            <a:r>
              <a:rPr dirty="0" sz="1100" spc="-350">
                <a:latin typeface="DejaVu Sans"/>
                <a:cs typeface="DejaVu Sans"/>
              </a:rPr>
              <a:t>−</a:t>
            </a:r>
            <a:r>
              <a:rPr dirty="0" baseline="63131" sz="1650" spc="-525">
                <a:latin typeface="Arial"/>
                <a:cs typeface="Arial"/>
              </a:rPr>
              <a:t>s</a:t>
            </a:r>
            <a:r>
              <a:rPr dirty="0" baseline="63131" sz="1650" spc="-254">
                <a:latin typeface="Arial"/>
                <a:cs typeface="Arial"/>
              </a:rPr>
              <a:t> </a:t>
            </a:r>
            <a:r>
              <a:rPr dirty="0" sz="1100" spc="-110">
                <a:latin typeface="Georgia"/>
                <a:cs typeface="Georgia"/>
              </a:rPr>
              <a:t>4</a:t>
            </a:r>
            <a:r>
              <a:rPr dirty="0" sz="1100" spc="-110">
                <a:latin typeface="DejaVu Serif"/>
                <a:cs typeface="DejaVu Serif"/>
              </a:rPr>
              <a:t>x</a:t>
            </a:r>
            <a:r>
              <a:rPr dirty="0" baseline="63131" sz="1650" spc="-165">
                <a:latin typeface="Arial"/>
                <a:cs typeface="Arial"/>
              </a:rPr>
              <a:t>˛</a:t>
            </a:r>
            <a:r>
              <a:rPr dirty="0" sz="1100" spc="-110">
                <a:latin typeface="Georgia"/>
                <a:cs typeface="Georgia"/>
              </a:rPr>
              <a:t>)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581808" y="5515876"/>
            <a:ext cx="1889760" cy="0"/>
          </a:xfrm>
          <a:custGeom>
            <a:avLst/>
            <a:gdLst/>
            <a:ahLst/>
            <a:cxnLst/>
            <a:rect l="l" t="t" r="r" b="b"/>
            <a:pathLst>
              <a:path w="1889760" h="0">
                <a:moveTo>
                  <a:pt x="0" y="0"/>
                </a:moveTo>
                <a:lnTo>
                  <a:pt x="1889721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474021" y="5494425"/>
            <a:ext cx="1054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5">
                <a:latin typeface="DejaVu Serif"/>
                <a:cs typeface="DejaVu Serif"/>
              </a:rPr>
              <a:t>h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91529" y="9773246"/>
            <a:ext cx="189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z="1100" spc="85">
                <a:latin typeface="Georgia"/>
                <a:cs typeface="Georgia"/>
              </a:rPr>
              <a:t>10</a:t>
            </a:fld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80882" y="2127555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811439"/>
            <a:ext cx="4061460" cy="1387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40">
                <a:latin typeface="Times New Roman"/>
                <a:cs typeface="Times New Roman"/>
              </a:rPr>
              <a:t>The </a:t>
            </a:r>
            <a:r>
              <a:rPr dirty="0" sz="1100" spc="95">
                <a:latin typeface="Times New Roman"/>
                <a:cs typeface="Times New Roman"/>
              </a:rPr>
              <a:t>Squeeze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130">
                <a:latin typeface="Times New Roman"/>
                <a:cs typeface="Times New Roman"/>
              </a:rPr>
              <a:t>Theorem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</a:pPr>
            <a:r>
              <a:rPr dirty="0" sz="1100" spc="-30">
                <a:latin typeface="Georgia"/>
                <a:cs typeface="Georgia"/>
              </a:rPr>
              <a:t>If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≤ </a:t>
            </a:r>
            <a:r>
              <a:rPr dirty="0" sz="1100" spc="-35">
                <a:latin typeface="DejaVu Serif"/>
                <a:cs typeface="DejaVu Serif"/>
              </a:rPr>
              <a:t>g</a:t>
            </a:r>
            <a:r>
              <a:rPr dirty="0" sz="1100" spc="-35">
                <a:latin typeface="Georgia"/>
                <a:cs typeface="Georgia"/>
              </a:rPr>
              <a:t>(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≤ </a:t>
            </a:r>
            <a:r>
              <a:rPr dirty="0" sz="1100" spc="-20">
                <a:latin typeface="DejaVu Serif"/>
                <a:cs typeface="DejaVu Serif"/>
              </a:rPr>
              <a:t>h</a:t>
            </a:r>
            <a:r>
              <a:rPr dirty="0" sz="1100" spc="-20">
                <a:latin typeface="Georgia"/>
                <a:cs typeface="Georgia"/>
              </a:rPr>
              <a:t>(</a:t>
            </a:r>
            <a:r>
              <a:rPr dirty="0" sz="1100" spc="-20">
                <a:latin typeface="DejaVu Serif"/>
                <a:cs typeface="DejaVu Serif"/>
              </a:rPr>
              <a:t>x</a:t>
            </a:r>
            <a:r>
              <a:rPr dirty="0" sz="1100" spc="-20">
                <a:latin typeface="Georgia"/>
                <a:cs typeface="Georgia"/>
              </a:rPr>
              <a:t>) </a:t>
            </a:r>
            <a:r>
              <a:rPr dirty="0" sz="1100" spc="-40">
                <a:latin typeface="Georgia"/>
                <a:cs typeface="Georgia"/>
              </a:rPr>
              <a:t>when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is near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10">
                <a:latin typeface="Georgia"/>
                <a:cs typeface="Georgia"/>
              </a:rPr>
              <a:t>(except </a:t>
            </a:r>
            <a:r>
              <a:rPr dirty="0" sz="1100" spc="-20">
                <a:latin typeface="Georgia"/>
                <a:cs typeface="Georgia"/>
              </a:rPr>
              <a:t>possibly </a:t>
            </a:r>
            <a:r>
              <a:rPr dirty="0" sz="1100" spc="-35">
                <a:latin typeface="DejaVu Serif"/>
                <a:cs typeface="DejaVu Serif"/>
              </a:rPr>
              <a:t>a</a:t>
            </a:r>
            <a:r>
              <a:rPr dirty="0" sz="1100" spc="-35">
                <a:latin typeface="Georgia"/>
                <a:cs typeface="Georgia"/>
              </a:rPr>
              <a:t>)</a:t>
            </a:r>
            <a:r>
              <a:rPr dirty="0" sz="1100" spc="-20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and</a:t>
            </a:r>
            <a:endParaRPr sz="1100">
              <a:latin typeface="Georgia"/>
              <a:cs typeface="Georgia"/>
            </a:endParaRPr>
          </a:p>
          <a:p>
            <a:pPr marL="2480945">
              <a:lnSpc>
                <a:spcPts val="1140"/>
              </a:lnSpc>
              <a:spcBef>
                <a:spcPts val="1405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-20">
                <a:latin typeface="DejaVu Serif"/>
                <a:cs typeface="DejaVu Serif"/>
              </a:rPr>
              <a:t>h</a:t>
            </a:r>
            <a:r>
              <a:rPr dirty="0" sz="1100" spc="-20">
                <a:latin typeface="Georgia"/>
                <a:cs typeface="Georgia"/>
              </a:rPr>
              <a:t>(</a:t>
            </a:r>
            <a:r>
              <a:rPr dirty="0" sz="1100" spc="-20">
                <a:latin typeface="DejaVu Serif"/>
                <a:cs typeface="DejaVu Serif"/>
              </a:rPr>
              <a:t>x</a:t>
            </a:r>
            <a:r>
              <a:rPr dirty="0" sz="1100" spc="-20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210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  <a:p>
            <a:pPr marL="2464435">
              <a:lnSpc>
                <a:spcPts val="780"/>
              </a:lnSpc>
              <a:tabLst>
                <a:tab pos="3166745" algn="l"/>
              </a:tabLst>
            </a:pPr>
            <a:r>
              <a:rPr dirty="0" sz="800" spc="70" i="1">
                <a:latin typeface="Times New Roman"/>
                <a:cs typeface="Times New Roman"/>
              </a:rPr>
              <a:t>x</a:t>
            </a:r>
            <a:r>
              <a:rPr dirty="0" sz="800" spc="70">
                <a:latin typeface="Arial"/>
                <a:cs typeface="Arial"/>
              </a:rPr>
              <a:t>→</a:t>
            </a:r>
            <a:r>
              <a:rPr dirty="0" sz="800" spc="70" i="1">
                <a:latin typeface="Times New Roman"/>
                <a:cs typeface="Times New Roman"/>
              </a:rPr>
              <a:t>a	x</a:t>
            </a:r>
            <a:r>
              <a:rPr dirty="0" sz="800" spc="70">
                <a:latin typeface="Arial"/>
                <a:cs typeface="Arial"/>
              </a:rPr>
              <a:t>→</a:t>
            </a:r>
            <a:r>
              <a:rPr dirty="0" sz="800" spc="70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100" spc="-25">
                <a:latin typeface="Georgia"/>
                <a:cs typeface="Georgia"/>
              </a:rPr>
              <a:t>then</a:t>
            </a:r>
            <a:endParaRPr sz="1100">
              <a:latin typeface="Georgia"/>
              <a:cs typeface="Georgia"/>
            </a:endParaRPr>
          </a:p>
          <a:p>
            <a:pPr algn="r" marR="447675">
              <a:lnSpc>
                <a:spcPct val="100000"/>
              </a:lnSpc>
              <a:spcBef>
                <a:spcPts val="305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-35">
                <a:latin typeface="DejaVu Serif"/>
                <a:cs typeface="DejaVu Serif"/>
              </a:rPr>
              <a:t>g</a:t>
            </a:r>
            <a:r>
              <a:rPr dirty="0" sz="1100" spc="-35">
                <a:latin typeface="Georgia"/>
                <a:cs typeface="Georgia"/>
              </a:rPr>
              <a:t>(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3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110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41422" y="2557207"/>
            <a:ext cx="24765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5574" y="2411702"/>
            <a:ext cx="7937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90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099" y="2431527"/>
            <a:ext cx="22713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2.3.9. </a:t>
            </a:r>
            <a:r>
              <a:rPr dirty="0" sz="1100" spc="-10">
                <a:latin typeface="Georgia"/>
                <a:cs typeface="Georgia"/>
              </a:rPr>
              <a:t>Evaluate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85">
                <a:latin typeface="DejaVu Serif"/>
                <a:cs typeface="DejaVu Serif"/>
              </a:rPr>
              <a:t> </a:t>
            </a:r>
            <a:r>
              <a:rPr dirty="0" sz="1100" spc="-40">
                <a:latin typeface="Georgia"/>
                <a:cs typeface="Georgia"/>
              </a:rPr>
              <a:t>sin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41840" y="2236190"/>
            <a:ext cx="339090" cy="4826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sz="1100" spc="495">
                <a:latin typeface="Arial"/>
                <a:cs typeface="Arial"/>
              </a:rPr>
              <a:t>.</a:t>
            </a:r>
            <a:r>
              <a:rPr dirty="0" u="sng" baseline="-40404" sz="1650" spc="-284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aseline="-40404" sz="1650" spc="104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1</a:t>
            </a:r>
            <a:r>
              <a:rPr dirty="0" baseline="-40404" sz="1650" spc="-262">
                <a:latin typeface="Georgia"/>
                <a:cs typeface="Georgia"/>
              </a:rPr>
              <a:t> </a:t>
            </a:r>
            <a:r>
              <a:rPr dirty="0" sz="1100" spc="120">
                <a:latin typeface="Arial"/>
                <a:cs typeface="Arial"/>
              </a:rPr>
              <a:t>Σ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65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69956" y="3901388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71" y="19608"/>
                </a:lnTo>
                <a:lnTo>
                  <a:pt x="0" y="39217"/>
                </a:lnTo>
                <a:lnTo>
                  <a:pt x="54914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00866" y="3920997"/>
            <a:ext cx="2991485" cy="0"/>
          </a:xfrm>
          <a:custGeom>
            <a:avLst/>
            <a:gdLst/>
            <a:ahLst/>
            <a:cxnLst/>
            <a:rect l="l" t="t" r="r" b="b"/>
            <a:pathLst>
              <a:path w="2991485" h="0">
                <a:moveTo>
                  <a:pt x="0" y="0"/>
                </a:moveTo>
                <a:lnTo>
                  <a:pt x="299106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40864" y="38703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60865" y="38703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80866" y="38703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40864" y="38703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20862" y="38703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00866" y="38703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21255" y="3057004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56"/>
                </a:lnTo>
                <a:lnTo>
                  <a:pt x="31376" y="32956"/>
                </a:lnTo>
                <a:lnTo>
                  <a:pt x="19608" y="0"/>
                </a:lnTo>
                <a:close/>
              </a:path>
              <a:path w="39369" h="55244">
                <a:moveTo>
                  <a:pt x="31376" y="32956"/>
                </a:moveTo>
                <a:lnTo>
                  <a:pt x="19608" y="32956"/>
                </a:lnTo>
                <a:lnTo>
                  <a:pt x="39217" y="54914"/>
                </a:lnTo>
                <a:lnTo>
                  <a:pt x="31376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40864" y="3089960"/>
            <a:ext cx="0" cy="1695450"/>
          </a:xfrm>
          <a:custGeom>
            <a:avLst/>
            <a:gdLst/>
            <a:ahLst/>
            <a:cxnLst/>
            <a:rect l="l" t="t" r="r" b="b"/>
            <a:pathLst>
              <a:path w="0" h="1695450">
                <a:moveTo>
                  <a:pt x="0" y="1695018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0254" y="392099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90254" y="370498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90254" y="348896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90254" y="327295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0254" y="392099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90254" y="413701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90254" y="435302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90254" y="456904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90254" y="478505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968004" y="3116472"/>
            <a:ext cx="271780" cy="67373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60218" y="3974751"/>
            <a:ext cx="379730" cy="67373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9672" y="3972863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79645" y="3972863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65763" y="3972863"/>
            <a:ext cx="3105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5788" y="3972863"/>
            <a:ext cx="3105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55265" y="3748201"/>
            <a:ext cx="273685" cy="262890"/>
          </a:xfrm>
          <a:custGeom>
            <a:avLst/>
            <a:gdLst/>
            <a:ahLst/>
            <a:cxnLst/>
            <a:rect l="l" t="t" r="r" b="b"/>
            <a:pathLst>
              <a:path w="273685" h="262889">
                <a:moveTo>
                  <a:pt x="0" y="172796"/>
                </a:moveTo>
                <a:lnTo>
                  <a:pt x="5575" y="172720"/>
                </a:lnTo>
                <a:lnTo>
                  <a:pt x="11163" y="172135"/>
                </a:lnTo>
                <a:lnTo>
                  <a:pt x="16751" y="173494"/>
                </a:lnTo>
                <a:lnTo>
                  <a:pt x="22339" y="175463"/>
                </a:lnTo>
                <a:lnTo>
                  <a:pt x="27914" y="172961"/>
                </a:lnTo>
                <a:lnTo>
                  <a:pt x="33502" y="173253"/>
                </a:lnTo>
                <a:lnTo>
                  <a:pt x="39090" y="178714"/>
                </a:lnTo>
                <a:lnTo>
                  <a:pt x="44665" y="168732"/>
                </a:lnTo>
                <a:lnTo>
                  <a:pt x="50253" y="176415"/>
                </a:lnTo>
                <a:lnTo>
                  <a:pt x="55829" y="165506"/>
                </a:lnTo>
                <a:lnTo>
                  <a:pt x="61417" y="184772"/>
                </a:lnTo>
                <a:lnTo>
                  <a:pt x="67005" y="166319"/>
                </a:lnTo>
                <a:lnTo>
                  <a:pt x="72593" y="160743"/>
                </a:lnTo>
                <a:lnTo>
                  <a:pt x="78168" y="184277"/>
                </a:lnTo>
                <a:lnTo>
                  <a:pt x="83756" y="190246"/>
                </a:lnTo>
                <a:lnTo>
                  <a:pt x="89331" y="168630"/>
                </a:lnTo>
                <a:lnTo>
                  <a:pt x="94919" y="148805"/>
                </a:lnTo>
                <a:lnTo>
                  <a:pt x="100507" y="152400"/>
                </a:lnTo>
                <a:lnTo>
                  <a:pt x="106083" y="175107"/>
                </a:lnTo>
                <a:lnTo>
                  <a:pt x="111671" y="198894"/>
                </a:lnTo>
                <a:lnTo>
                  <a:pt x="117259" y="208737"/>
                </a:lnTo>
                <a:lnTo>
                  <a:pt x="122834" y="200215"/>
                </a:lnTo>
                <a:lnTo>
                  <a:pt x="128422" y="178269"/>
                </a:lnTo>
                <a:lnTo>
                  <a:pt x="134010" y="152158"/>
                </a:lnTo>
                <a:lnTo>
                  <a:pt x="139585" y="130721"/>
                </a:lnTo>
                <a:lnTo>
                  <a:pt x="145173" y="119786"/>
                </a:lnTo>
                <a:lnTo>
                  <a:pt x="150761" y="121424"/>
                </a:lnTo>
                <a:lnTo>
                  <a:pt x="156337" y="134543"/>
                </a:lnTo>
                <a:lnTo>
                  <a:pt x="161925" y="156032"/>
                </a:lnTo>
                <a:lnTo>
                  <a:pt x="167513" y="181864"/>
                </a:lnTo>
                <a:lnTo>
                  <a:pt x="173088" y="208051"/>
                </a:lnTo>
                <a:lnTo>
                  <a:pt x="178676" y="231203"/>
                </a:lnTo>
                <a:lnTo>
                  <a:pt x="184264" y="248831"/>
                </a:lnTo>
                <a:lnTo>
                  <a:pt x="189839" y="259435"/>
                </a:lnTo>
                <a:lnTo>
                  <a:pt x="195427" y="262394"/>
                </a:lnTo>
                <a:lnTo>
                  <a:pt x="201015" y="257860"/>
                </a:lnTo>
                <a:lnTo>
                  <a:pt x="217754" y="207924"/>
                </a:lnTo>
                <a:lnTo>
                  <a:pt x="228930" y="156933"/>
                </a:lnTo>
                <a:lnTo>
                  <a:pt x="234518" y="130048"/>
                </a:lnTo>
                <a:lnTo>
                  <a:pt x="240093" y="103771"/>
                </a:lnTo>
                <a:lnTo>
                  <a:pt x="251269" y="56667"/>
                </a:lnTo>
                <a:lnTo>
                  <a:pt x="268008" y="8636"/>
                </a:lnTo>
                <a:lnTo>
                  <a:pt x="273596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28862" y="3143402"/>
            <a:ext cx="576580" cy="1305560"/>
          </a:xfrm>
          <a:custGeom>
            <a:avLst/>
            <a:gdLst/>
            <a:ahLst/>
            <a:cxnLst/>
            <a:rect l="l" t="t" r="r" b="b"/>
            <a:pathLst>
              <a:path w="576580" h="1305560">
                <a:moveTo>
                  <a:pt x="0" y="604799"/>
                </a:moveTo>
                <a:lnTo>
                  <a:pt x="35267" y="635025"/>
                </a:lnTo>
                <a:lnTo>
                  <a:pt x="47028" y="672020"/>
                </a:lnTo>
                <a:lnTo>
                  <a:pt x="58775" y="718134"/>
                </a:lnTo>
                <a:lnTo>
                  <a:pt x="70535" y="770699"/>
                </a:lnTo>
                <a:lnTo>
                  <a:pt x="82283" y="827201"/>
                </a:lnTo>
                <a:lnTo>
                  <a:pt x="94043" y="885418"/>
                </a:lnTo>
                <a:lnTo>
                  <a:pt x="105803" y="943483"/>
                </a:lnTo>
                <a:lnTo>
                  <a:pt x="117551" y="999832"/>
                </a:lnTo>
                <a:lnTo>
                  <a:pt x="129311" y="1053211"/>
                </a:lnTo>
                <a:lnTo>
                  <a:pt x="141058" y="1102652"/>
                </a:lnTo>
                <a:lnTo>
                  <a:pt x="152819" y="1147432"/>
                </a:lnTo>
                <a:lnTo>
                  <a:pt x="164566" y="1187018"/>
                </a:lnTo>
                <a:lnTo>
                  <a:pt x="188087" y="1249438"/>
                </a:lnTo>
                <a:lnTo>
                  <a:pt x="211594" y="1288719"/>
                </a:lnTo>
                <a:lnTo>
                  <a:pt x="246862" y="1305318"/>
                </a:lnTo>
                <a:lnTo>
                  <a:pt x="258610" y="1300213"/>
                </a:lnTo>
                <a:lnTo>
                  <a:pt x="293878" y="1256195"/>
                </a:lnTo>
                <a:lnTo>
                  <a:pt x="317385" y="1205420"/>
                </a:lnTo>
                <a:lnTo>
                  <a:pt x="340893" y="1139774"/>
                </a:lnTo>
                <a:lnTo>
                  <a:pt x="352653" y="1101966"/>
                </a:lnTo>
                <a:lnTo>
                  <a:pt x="364413" y="1061135"/>
                </a:lnTo>
                <a:lnTo>
                  <a:pt x="376161" y="1017498"/>
                </a:lnTo>
                <a:lnTo>
                  <a:pt x="387921" y="971245"/>
                </a:lnTo>
                <a:lnTo>
                  <a:pt x="399681" y="922566"/>
                </a:lnTo>
                <a:lnTo>
                  <a:pt x="411429" y="871639"/>
                </a:lnTo>
                <a:lnTo>
                  <a:pt x="423189" y="818616"/>
                </a:lnTo>
                <a:lnTo>
                  <a:pt x="434949" y="763689"/>
                </a:lnTo>
                <a:lnTo>
                  <a:pt x="446697" y="706983"/>
                </a:lnTo>
                <a:lnTo>
                  <a:pt x="458457" y="648639"/>
                </a:lnTo>
                <a:lnTo>
                  <a:pt x="470204" y="588797"/>
                </a:lnTo>
                <a:lnTo>
                  <a:pt x="481965" y="527570"/>
                </a:lnTo>
                <a:lnTo>
                  <a:pt x="493712" y="465074"/>
                </a:lnTo>
                <a:lnTo>
                  <a:pt x="505472" y="401408"/>
                </a:lnTo>
                <a:lnTo>
                  <a:pt x="517220" y="336677"/>
                </a:lnTo>
                <a:lnTo>
                  <a:pt x="528980" y="270967"/>
                </a:lnTo>
                <a:lnTo>
                  <a:pt x="540740" y="204368"/>
                </a:lnTo>
                <a:lnTo>
                  <a:pt x="552488" y="136956"/>
                </a:lnTo>
                <a:lnTo>
                  <a:pt x="564248" y="68808"/>
                </a:lnTo>
                <a:lnTo>
                  <a:pt x="576008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52866" y="3831589"/>
            <a:ext cx="302895" cy="262255"/>
          </a:xfrm>
          <a:custGeom>
            <a:avLst/>
            <a:gdLst/>
            <a:ahLst/>
            <a:cxnLst/>
            <a:rect l="l" t="t" r="r" b="b"/>
            <a:pathLst>
              <a:path w="302894" h="262254">
                <a:moveTo>
                  <a:pt x="0" y="262204"/>
                </a:moveTo>
                <a:lnTo>
                  <a:pt x="18516" y="219214"/>
                </a:lnTo>
                <a:lnTo>
                  <a:pt x="30861" y="170383"/>
                </a:lnTo>
                <a:lnTo>
                  <a:pt x="43205" y="112344"/>
                </a:lnTo>
                <a:lnTo>
                  <a:pt x="49364" y="82981"/>
                </a:lnTo>
                <a:lnTo>
                  <a:pt x="61709" y="31737"/>
                </a:lnTo>
                <a:lnTo>
                  <a:pt x="80225" y="0"/>
                </a:lnTo>
                <a:lnTo>
                  <a:pt x="86398" y="6858"/>
                </a:lnTo>
                <a:lnTo>
                  <a:pt x="92570" y="22796"/>
                </a:lnTo>
                <a:lnTo>
                  <a:pt x="98742" y="46380"/>
                </a:lnTo>
                <a:lnTo>
                  <a:pt x="104914" y="74726"/>
                </a:lnTo>
                <a:lnTo>
                  <a:pt x="111086" y="103581"/>
                </a:lnTo>
                <a:lnTo>
                  <a:pt x="117259" y="127660"/>
                </a:lnTo>
                <a:lnTo>
                  <a:pt x="123431" y="141541"/>
                </a:lnTo>
                <a:lnTo>
                  <a:pt x="129603" y="141147"/>
                </a:lnTo>
                <a:lnTo>
                  <a:pt x="135775" y="125653"/>
                </a:lnTo>
                <a:lnTo>
                  <a:pt x="141947" y="99161"/>
                </a:lnTo>
                <a:lnTo>
                  <a:pt x="148107" y="71234"/>
                </a:lnTo>
                <a:lnTo>
                  <a:pt x="154279" y="54584"/>
                </a:lnTo>
                <a:lnTo>
                  <a:pt x="160451" y="58978"/>
                </a:lnTo>
                <a:lnTo>
                  <a:pt x="166624" y="82918"/>
                </a:lnTo>
                <a:lnTo>
                  <a:pt x="172796" y="108953"/>
                </a:lnTo>
                <a:lnTo>
                  <a:pt x="178968" y="112864"/>
                </a:lnTo>
                <a:lnTo>
                  <a:pt x="185140" y="89408"/>
                </a:lnTo>
                <a:lnTo>
                  <a:pt x="191312" y="70205"/>
                </a:lnTo>
                <a:lnTo>
                  <a:pt x="197485" y="86982"/>
                </a:lnTo>
                <a:lnTo>
                  <a:pt x="203657" y="104127"/>
                </a:lnTo>
                <a:lnTo>
                  <a:pt x="209829" y="81584"/>
                </a:lnTo>
                <a:lnTo>
                  <a:pt x="216001" y="89408"/>
                </a:lnTo>
                <a:lnTo>
                  <a:pt x="222173" y="91173"/>
                </a:lnTo>
                <a:lnTo>
                  <a:pt x="228346" y="91008"/>
                </a:lnTo>
                <a:lnTo>
                  <a:pt x="234518" y="83489"/>
                </a:lnTo>
                <a:lnTo>
                  <a:pt x="240690" y="86461"/>
                </a:lnTo>
                <a:lnTo>
                  <a:pt x="246849" y="85877"/>
                </a:lnTo>
                <a:lnTo>
                  <a:pt x="253022" y="91859"/>
                </a:lnTo>
                <a:lnTo>
                  <a:pt x="259194" y="89408"/>
                </a:lnTo>
                <a:lnTo>
                  <a:pt x="265366" y="88836"/>
                </a:lnTo>
                <a:lnTo>
                  <a:pt x="271538" y="89014"/>
                </a:lnTo>
                <a:lnTo>
                  <a:pt x="277710" y="89408"/>
                </a:lnTo>
                <a:lnTo>
                  <a:pt x="290055" y="89408"/>
                </a:lnTo>
                <a:lnTo>
                  <a:pt x="296227" y="89547"/>
                </a:lnTo>
                <a:lnTo>
                  <a:pt x="302399" y="89408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476870" y="3393274"/>
            <a:ext cx="576580" cy="1305560"/>
          </a:xfrm>
          <a:custGeom>
            <a:avLst/>
            <a:gdLst/>
            <a:ahLst/>
            <a:cxnLst/>
            <a:rect l="l" t="t" r="r" b="b"/>
            <a:pathLst>
              <a:path w="576580" h="1305560">
                <a:moveTo>
                  <a:pt x="0" y="1305318"/>
                </a:moveTo>
                <a:lnTo>
                  <a:pt x="11747" y="1236510"/>
                </a:lnTo>
                <a:lnTo>
                  <a:pt x="23507" y="1168361"/>
                </a:lnTo>
                <a:lnTo>
                  <a:pt x="35255" y="1100950"/>
                </a:lnTo>
                <a:lnTo>
                  <a:pt x="47015" y="1034351"/>
                </a:lnTo>
                <a:lnTo>
                  <a:pt x="58762" y="968641"/>
                </a:lnTo>
                <a:lnTo>
                  <a:pt x="70523" y="903909"/>
                </a:lnTo>
                <a:lnTo>
                  <a:pt x="82283" y="840244"/>
                </a:lnTo>
                <a:lnTo>
                  <a:pt x="94030" y="777748"/>
                </a:lnTo>
                <a:lnTo>
                  <a:pt x="105791" y="716508"/>
                </a:lnTo>
                <a:lnTo>
                  <a:pt x="117551" y="656666"/>
                </a:lnTo>
                <a:lnTo>
                  <a:pt x="129298" y="598335"/>
                </a:lnTo>
                <a:lnTo>
                  <a:pt x="141058" y="541629"/>
                </a:lnTo>
                <a:lnTo>
                  <a:pt x="152806" y="486689"/>
                </a:lnTo>
                <a:lnTo>
                  <a:pt x="164566" y="433692"/>
                </a:lnTo>
                <a:lnTo>
                  <a:pt x="176326" y="382752"/>
                </a:lnTo>
                <a:lnTo>
                  <a:pt x="188074" y="334073"/>
                </a:lnTo>
                <a:lnTo>
                  <a:pt x="199834" y="287820"/>
                </a:lnTo>
                <a:lnTo>
                  <a:pt x="211582" y="244170"/>
                </a:lnTo>
                <a:lnTo>
                  <a:pt x="223342" y="203339"/>
                </a:lnTo>
                <a:lnTo>
                  <a:pt x="235089" y="165544"/>
                </a:lnTo>
                <a:lnTo>
                  <a:pt x="258610" y="99910"/>
                </a:lnTo>
                <a:lnTo>
                  <a:pt x="282117" y="49110"/>
                </a:lnTo>
                <a:lnTo>
                  <a:pt x="305625" y="15151"/>
                </a:lnTo>
                <a:lnTo>
                  <a:pt x="329133" y="0"/>
                </a:lnTo>
                <a:lnTo>
                  <a:pt x="340893" y="88"/>
                </a:lnTo>
                <a:lnTo>
                  <a:pt x="376161" y="33337"/>
                </a:lnTo>
                <a:lnTo>
                  <a:pt x="399669" y="84226"/>
                </a:lnTo>
                <a:lnTo>
                  <a:pt x="423176" y="157899"/>
                </a:lnTo>
                <a:lnTo>
                  <a:pt x="434936" y="202666"/>
                </a:lnTo>
                <a:lnTo>
                  <a:pt x="446684" y="252107"/>
                </a:lnTo>
                <a:lnTo>
                  <a:pt x="458444" y="305485"/>
                </a:lnTo>
                <a:lnTo>
                  <a:pt x="470204" y="361835"/>
                </a:lnTo>
                <a:lnTo>
                  <a:pt x="481952" y="419900"/>
                </a:lnTo>
                <a:lnTo>
                  <a:pt x="493712" y="478116"/>
                </a:lnTo>
                <a:lnTo>
                  <a:pt x="505460" y="534619"/>
                </a:lnTo>
                <a:lnTo>
                  <a:pt x="517220" y="587184"/>
                </a:lnTo>
                <a:lnTo>
                  <a:pt x="528980" y="633310"/>
                </a:lnTo>
                <a:lnTo>
                  <a:pt x="540727" y="670293"/>
                </a:lnTo>
                <a:lnTo>
                  <a:pt x="564235" y="706107"/>
                </a:lnTo>
                <a:lnTo>
                  <a:pt x="575995" y="700519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620862" y="2841002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80" h="1080135">
                <a:moveTo>
                  <a:pt x="0" y="0"/>
                </a:moveTo>
                <a:lnTo>
                  <a:pt x="29387" y="86360"/>
                </a:lnTo>
                <a:lnTo>
                  <a:pt x="58775" y="169125"/>
                </a:lnTo>
                <a:lnTo>
                  <a:pt x="88163" y="248297"/>
                </a:lnTo>
                <a:lnTo>
                  <a:pt x="117551" y="323862"/>
                </a:lnTo>
                <a:lnTo>
                  <a:pt x="146939" y="395833"/>
                </a:lnTo>
                <a:lnTo>
                  <a:pt x="176326" y="464197"/>
                </a:lnTo>
                <a:lnTo>
                  <a:pt x="205714" y="528980"/>
                </a:lnTo>
                <a:lnTo>
                  <a:pt x="235102" y="590156"/>
                </a:lnTo>
                <a:lnTo>
                  <a:pt x="264490" y="647725"/>
                </a:lnTo>
                <a:lnTo>
                  <a:pt x="293878" y="701700"/>
                </a:lnTo>
                <a:lnTo>
                  <a:pt x="323265" y="752081"/>
                </a:lnTo>
                <a:lnTo>
                  <a:pt x="352653" y="798868"/>
                </a:lnTo>
                <a:lnTo>
                  <a:pt x="382041" y="842048"/>
                </a:lnTo>
                <a:lnTo>
                  <a:pt x="411429" y="881621"/>
                </a:lnTo>
                <a:lnTo>
                  <a:pt x="440817" y="917613"/>
                </a:lnTo>
                <a:lnTo>
                  <a:pt x="470204" y="949998"/>
                </a:lnTo>
                <a:lnTo>
                  <a:pt x="499592" y="978789"/>
                </a:lnTo>
                <a:lnTo>
                  <a:pt x="528980" y="1003973"/>
                </a:lnTo>
                <a:lnTo>
                  <a:pt x="587756" y="1043559"/>
                </a:lnTo>
                <a:lnTo>
                  <a:pt x="646531" y="1068755"/>
                </a:lnTo>
                <a:lnTo>
                  <a:pt x="705307" y="1079550"/>
                </a:lnTo>
                <a:lnTo>
                  <a:pt x="734695" y="1079550"/>
                </a:lnTo>
                <a:lnTo>
                  <a:pt x="793470" y="1068755"/>
                </a:lnTo>
                <a:lnTo>
                  <a:pt x="852246" y="1043559"/>
                </a:lnTo>
                <a:lnTo>
                  <a:pt x="911021" y="1003973"/>
                </a:lnTo>
                <a:lnTo>
                  <a:pt x="940409" y="978789"/>
                </a:lnTo>
                <a:lnTo>
                  <a:pt x="969797" y="949998"/>
                </a:lnTo>
                <a:lnTo>
                  <a:pt x="999185" y="917613"/>
                </a:lnTo>
                <a:lnTo>
                  <a:pt x="1028573" y="881634"/>
                </a:lnTo>
                <a:lnTo>
                  <a:pt x="1057960" y="842048"/>
                </a:lnTo>
                <a:lnTo>
                  <a:pt x="1087348" y="798868"/>
                </a:lnTo>
                <a:lnTo>
                  <a:pt x="1116736" y="752081"/>
                </a:lnTo>
                <a:lnTo>
                  <a:pt x="1146124" y="701700"/>
                </a:lnTo>
                <a:lnTo>
                  <a:pt x="1175512" y="647725"/>
                </a:lnTo>
                <a:lnTo>
                  <a:pt x="1204899" y="590156"/>
                </a:lnTo>
                <a:lnTo>
                  <a:pt x="1234287" y="528980"/>
                </a:lnTo>
                <a:lnTo>
                  <a:pt x="1263675" y="464197"/>
                </a:lnTo>
                <a:lnTo>
                  <a:pt x="1293063" y="395833"/>
                </a:lnTo>
                <a:lnTo>
                  <a:pt x="1322451" y="323862"/>
                </a:lnTo>
                <a:lnTo>
                  <a:pt x="1351838" y="248297"/>
                </a:lnTo>
                <a:lnTo>
                  <a:pt x="1381226" y="169125"/>
                </a:lnTo>
                <a:lnTo>
                  <a:pt x="1410614" y="86360"/>
                </a:lnTo>
                <a:lnTo>
                  <a:pt x="1440002" y="0"/>
                </a:lnTo>
              </a:path>
            </a:pathLst>
          </a:custGeom>
          <a:ln w="10122">
            <a:solidFill>
              <a:srgbClr val="0000FF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620862" y="3921442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80" h="1080135">
                <a:moveTo>
                  <a:pt x="0" y="1079550"/>
                </a:moveTo>
                <a:lnTo>
                  <a:pt x="29387" y="993190"/>
                </a:lnTo>
                <a:lnTo>
                  <a:pt x="58775" y="910424"/>
                </a:lnTo>
                <a:lnTo>
                  <a:pt x="88163" y="831265"/>
                </a:lnTo>
                <a:lnTo>
                  <a:pt x="117551" y="755688"/>
                </a:lnTo>
                <a:lnTo>
                  <a:pt x="146939" y="683717"/>
                </a:lnTo>
                <a:lnTo>
                  <a:pt x="176326" y="615353"/>
                </a:lnTo>
                <a:lnTo>
                  <a:pt x="205714" y="550570"/>
                </a:lnTo>
                <a:lnTo>
                  <a:pt x="235102" y="489407"/>
                </a:lnTo>
                <a:lnTo>
                  <a:pt x="264490" y="431825"/>
                </a:lnTo>
                <a:lnTo>
                  <a:pt x="293878" y="377850"/>
                </a:lnTo>
                <a:lnTo>
                  <a:pt x="323265" y="327469"/>
                </a:lnTo>
                <a:lnTo>
                  <a:pt x="352653" y="280695"/>
                </a:lnTo>
                <a:lnTo>
                  <a:pt x="382041" y="237502"/>
                </a:lnTo>
                <a:lnTo>
                  <a:pt x="411429" y="197916"/>
                </a:lnTo>
                <a:lnTo>
                  <a:pt x="440817" y="161937"/>
                </a:lnTo>
                <a:lnTo>
                  <a:pt x="470204" y="129552"/>
                </a:lnTo>
                <a:lnTo>
                  <a:pt x="499592" y="100761"/>
                </a:lnTo>
                <a:lnTo>
                  <a:pt x="528980" y="75577"/>
                </a:lnTo>
                <a:lnTo>
                  <a:pt x="587756" y="35991"/>
                </a:lnTo>
                <a:lnTo>
                  <a:pt x="646531" y="10795"/>
                </a:lnTo>
                <a:lnTo>
                  <a:pt x="705307" y="0"/>
                </a:lnTo>
                <a:lnTo>
                  <a:pt x="734695" y="0"/>
                </a:lnTo>
                <a:lnTo>
                  <a:pt x="793470" y="10795"/>
                </a:lnTo>
                <a:lnTo>
                  <a:pt x="852246" y="35991"/>
                </a:lnTo>
                <a:lnTo>
                  <a:pt x="911021" y="75577"/>
                </a:lnTo>
                <a:lnTo>
                  <a:pt x="940409" y="100761"/>
                </a:lnTo>
                <a:lnTo>
                  <a:pt x="969797" y="129552"/>
                </a:lnTo>
                <a:lnTo>
                  <a:pt x="999185" y="161937"/>
                </a:lnTo>
                <a:lnTo>
                  <a:pt x="1028573" y="197916"/>
                </a:lnTo>
                <a:lnTo>
                  <a:pt x="1057960" y="237502"/>
                </a:lnTo>
                <a:lnTo>
                  <a:pt x="1087348" y="280695"/>
                </a:lnTo>
                <a:lnTo>
                  <a:pt x="1116736" y="327469"/>
                </a:lnTo>
                <a:lnTo>
                  <a:pt x="1146124" y="377850"/>
                </a:lnTo>
                <a:lnTo>
                  <a:pt x="1175512" y="431825"/>
                </a:lnTo>
                <a:lnTo>
                  <a:pt x="1204899" y="489407"/>
                </a:lnTo>
                <a:lnTo>
                  <a:pt x="1234287" y="550570"/>
                </a:lnTo>
                <a:lnTo>
                  <a:pt x="1263675" y="615353"/>
                </a:lnTo>
                <a:lnTo>
                  <a:pt x="1293063" y="683717"/>
                </a:lnTo>
                <a:lnTo>
                  <a:pt x="1322451" y="755688"/>
                </a:lnTo>
                <a:lnTo>
                  <a:pt x="1351838" y="831265"/>
                </a:lnTo>
                <a:lnTo>
                  <a:pt x="1381226" y="910424"/>
                </a:lnTo>
                <a:lnTo>
                  <a:pt x="1410614" y="993190"/>
                </a:lnTo>
                <a:lnTo>
                  <a:pt x="1440002" y="1079550"/>
                </a:lnTo>
              </a:path>
            </a:pathLst>
          </a:custGeom>
          <a:ln w="10122">
            <a:solidFill>
              <a:srgbClr val="FF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160242" y="2859695"/>
            <a:ext cx="6134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solidFill>
                  <a:srgbClr val="0000FF"/>
                </a:solidFill>
                <a:latin typeface="DejaVu Serif"/>
                <a:cs typeface="DejaVu Serif"/>
              </a:rPr>
              <a:t>f</a:t>
            </a:r>
            <a:r>
              <a:rPr dirty="0" sz="1100" spc="65">
                <a:solidFill>
                  <a:srgbClr val="0000FF"/>
                </a:solidFill>
                <a:latin typeface="Georgia"/>
                <a:cs typeface="Georgia"/>
              </a:rPr>
              <a:t>(</a:t>
            </a:r>
            <a:r>
              <a:rPr dirty="0" sz="1100" spc="65">
                <a:solidFill>
                  <a:srgbClr val="0000FF"/>
                </a:solidFill>
                <a:latin typeface="DejaVu Serif"/>
                <a:cs typeface="DejaVu Serif"/>
              </a:rPr>
              <a:t>x</a:t>
            </a:r>
            <a:r>
              <a:rPr dirty="0" sz="1100" spc="65">
                <a:solidFill>
                  <a:srgbClr val="0000FF"/>
                </a:solidFill>
                <a:latin typeface="Georgia"/>
                <a:cs typeface="Georgia"/>
              </a:rPr>
              <a:t>) </a:t>
            </a:r>
            <a:r>
              <a:rPr dirty="0" sz="1100" spc="140">
                <a:solidFill>
                  <a:srgbClr val="0000FF"/>
                </a:solidFill>
                <a:latin typeface="Georgia"/>
                <a:cs typeface="Georgia"/>
              </a:rPr>
              <a:t>=</a:t>
            </a:r>
            <a:r>
              <a:rPr dirty="0" sz="1100" spc="-7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dirty="0" sz="1100" spc="-45">
                <a:solidFill>
                  <a:srgbClr val="0000FF"/>
                </a:solidFill>
                <a:latin typeface="DejaVu Serif"/>
                <a:cs typeface="DejaVu Serif"/>
              </a:rPr>
              <a:t>x</a:t>
            </a:r>
            <a:r>
              <a:rPr dirty="0" baseline="27777" sz="1200" spc="-67">
                <a:solidFill>
                  <a:srgbClr val="0000FF"/>
                </a:solidFill>
                <a:latin typeface="Verdana"/>
                <a:cs typeface="Verdana"/>
              </a:rPr>
              <a:t>2</a:t>
            </a:r>
            <a:endParaRPr baseline="27777" sz="12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68613" y="2835692"/>
            <a:ext cx="933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93527" y="3799474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906024" y="6578066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58" y="19608"/>
                </a:lnTo>
                <a:lnTo>
                  <a:pt x="0" y="39217"/>
                </a:lnTo>
                <a:lnTo>
                  <a:pt x="54902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620901" y="6597675"/>
            <a:ext cx="2307590" cy="0"/>
          </a:xfrm>
          <a:custGeom>
            <a:avLst/>
            <a:gdLst/>
            <a:ahLst/>
            <a:cxnLst/>
            <a:rect l="l" t="t" r="r" b="b"/>
            <a:pathLst>
              <a:path w="2307590" h="0">
                <a:moveTo>
                  <a:pt x="0" y="0"/>
                </a:moveTo>
                <a:lnTo>
                  <a:pt x="2307082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700908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60928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420948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780967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700908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340889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80869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620837" y="6547065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681300" y="5517718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5">
                <a:moveTo>
                  <a:pt x="19608" y="0"/>
                </a:moveTo>
                <a:lnTo>
                  <a:pt x="0" y="54914"/>
                </a:lnTo>
                <a:lnTo>
                  <a:pt x="19608" y="32956"/>
                </a:lnTo>
                <a:lnTo>
                  <a:pt x="31376" y="32956"/>
                </a:lnTo>
                <a:lnTo>
                  <a:pt x="19608" y="0"/>
                </a:lnTo>
                <a:close/>
              </a:path>
              <a:path w="39369" h="55245">
                <a:moveTo>
                  <a:pt x="31376" y="32956"/>
                </a:moveTo>
                <a:lnTo>
                  <a:pt x="19608" y="32956"/>
                </a:lnTo>
                <a:lnTo>
                  <a:pt x="39217" y="54914"/>
                </a:lnTo>
                <a:lnTo>
                  <a:pt x="31376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700908" y="5550674"/>
            <a:ext cx="0" cy="1947545"/>
          </a:xfrm>
          <a:custGeom>
            <a:avLst/>
            <a:gdLst/>
            <a:ahLst/>
            <a:cxnLst/>
            <a:rect l="l" t="t" r="r" b="b"/>
            <a:pathLst>
              <a:path w="0" h="1947545">
                <a:moveTo>
                  <a:pt x="0" y="1947062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650299" y="659767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650299" y="569762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650299" y="659767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650299" y="749773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2328049" y="5591008"/>
            <a:ext cx="271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220263" y="7385404"/>
            <a:ext cx="3797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959672" y="6649653"/>
            <a:ext cx="92265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2110" algn="l"/>
                <a:tab pos="732155" algn="l"/>
              </a:tabLst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70">
                <a:latin typeface="Georgia"/>
                <a:cs typeface="Georgia"/>
              </a:rPr>
              <a:t>2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825688" y="6649653"/>
            <a:ext cx="6705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5">
                <a:latin typeface="DejaVu Sans"/>
                <a:cs typeface="DejaVu Sans"/>
              </a:rPr>
              <a:t>−</a:t>
            </a:r>
            <a:r>
              <a:rPr dirty="0" sz="1100" spc="-85">
                <a:latin typeface="Georgia"/>
                <a:cs typeface="Georgia"/>
              </a:rPr>
              <a:t>0</a:t>
            </a:r>
            <a:r>
              <a:rPr dirty="0" sz="1100" spc="-85">
                <a:latin typeface="DejaVu Serif"/>
                <a:cs typeface="DejaVu Serif"/>
              </a:rPr>
              <a:t>.</a:t>
            </a:r>
            <a:r>
              <a:rPr dirty="0" sz="1100" spc="-85">
                <a:latin typeface="Georgia"/>
                <a:cs typeface="Georgia"/>
              </a:rPr>
              <a:t>2</a:t>
            </a:r>
            <a:r>
              <a:rPr dirty="0" sz="1100" spc="85">
                <a:latin typeface="Georgia"/>
                <a:cs typeface="Georgia"/>
              </a:rPr>
              <a:t> </a:t>
            </a:r>
            <a:r>
              <a:rPr dirty="0" sz="1100" spc="-50">
                <a:latin typeface="DejaVu Sans"/>
                <a:cs typeface="DejaVu Sans"/>
              </a:rPr>
              <a:t>−</a:t>
            </a:r>
            <a:r>
              <a:rPr dirty="0" sz="1100" spc="-50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5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736913" y="6492290"/>
            <a:ext cx="324485" cy="254000"/>
          </a:xfrm>
          <a:custGeom>
            <a:avLst/>
            <a:gdLst/>
            <a:ahLst/>
            <a:cxnLst/>
            <a:rect l="l" t="t" r="r" b="b"/>
            <a:pathLst>
              <a:path w="324485" h="254000">
                <a:moveTo>
                  <a:pt x="0" y="105384"/>
                </a:moveTo>
                <a:lnTo>
                  <a:pt x="6604" y="103657"/>
                </a:lnTo>
                <a:lnTo>
                  <a:pt x="13220" y="102095"/>
                </a:lnTo>
                <a:lnTo>
                  <a:pt x="19824" y="102450"/>
                </a:lnTo>
                <a:lnTo>
                  <a:pt x="26441" y="102527"/>
                </a:lnTo>
                <a:lnTo>
                  <a:pt x="33058" y="104063"/>
                </a:lnTo>
                <a:lnTo>
                  <a:pt x="39674" y="110324"/>
                </a:lnTo>
                <a:lnTo>
                  <a:pt x="46278" y="108991"/>
                </a:lnTo>
                <a:lnTo>
                  <a:pt x="52895" y="97675"/>
                </a:lnTo>
                <a:lnTo>
                  <a:pt x="59512" y="99491"/>
                </a:lnTo>
                <a:lnTo>
                  <a:pt x="66116" y="118745"/>
                </a:lnTo>
                <a:lnTo>
                  <a:pt x="72732" y="89204"/>
                </a:lnTo>
                <a:lnTo>
                  <a:pt x="79336" y="122872"/>
                </a:lnTo>
                <a:lnTo>
                  <a:pt x="85953" y="91198"/>
                </a:lnTo>
                <a:lnTo>
                  <a:pt x="92570" y="105384"/>
                </a:lnTo>
                <a:lnTo>
                  <a:pt x="99174" y="126606"/>
                </a:lnTo>
                <a:lnTo>
                  <a:pt x="105791" y="82499"/>
                </a:lnTo>
                <a:lnTo>
                  <a:pt x="112407" y="93345"/>
                </a:lnTo>
                <a:lnTo>
                  <a:pt x="119011" y="136740"/>
                </a:lnTo>
                <a:lnTo>
                  <a:pt x="125628" y="120459"/>
                </a:lnTo>
                <a:lnTo>
                  <a:pt x="132245" y="73482"/>
                </a:lnTo>
                <a:lnTo>
                  <a:pt x="138849" y="71501"/>
                </a:lnTo>
                <a:lnTo>
                  <a:pt x="145465" y="116890"/>
                </a:lnTo>
                <a:lnTo>
                  <a:pt x="152082" y="153327"/>
                </a:lnTo>
                <a:lnTo>
                  <a:pt x="158686" y="142049"/>
                </a:lnTo>
                <a:lnTo>
                  <a:pt x="165303" y="95110"/>
                </a:lnTo>
                <a:lnTo>
                  <a:pt x="171907" y="52514"/>
                </a:lnTo>
                <a:lnTo>
                  <a:pt x="178523" y="45212"/>
                </a:lnTo>
                <a:lnTo>
                  <a:pt x="185140" y="76555"/>
                </a:lnTo>
                <a:lnTo>
                  <a:pt x="191757" y="126949"/>
                </a:lnTo>
                <a:lnTo>
                  <a:pt x="198361" y="169760"/>
                </a:lnTo>
                <a:lnTo>
                  <a:pt x="204978" y="185674"/>
                </a:lnTo>
                <a:lnTo>
                  <a:pt x="211582" y="169252"/>
                </a:lnTo>
                <a:lnTo>
                  <a:pt x="218198" y="127952"/>
                </a:lnTo>
                <a:lnTo>
                  <a:pt x="224815" y="76581"/>
                </a:lnTo>
                <a:lnTo>
                  <a:pt x="231419" y="31038"/>
                </a:lnTo>
                <a:lnTo>
                  <a:pt x="238036" y="3479"/>
                </a:lnTo>
                <a:lnTo>
                  <a:pt x="244652" y="0"/>
                </a:lnTo>
                <a:lnTo>
                  <a:pt x="251256" y="20370"/>
                </a:lnTo>
                <a:lnTo>
                  <a:pt x="257873" y="59474"/>
                </a:lnTo>
                <a:lnTo>
                  <a:pt x="264477" y="109232"/>
                </a:lnTo>
                <a:lnTo>
                  <a:pt x="271094" y="160693"/>
                </a:lnTo>
                <a:lnTo>
                  <a:pt x="277710" y="205701"/>
                </a:lnTo>
                <a:lnTo>
                  <a:pt x="284327" y="238010"/>
                </a:lnTo>
                <a:lnTo>
                  <a:pt x="290931" y="253822"/>
                </a:lnTo>
                <a:lnTo>
                  <a:pt x="297548" y="251802"/>
                </a:lnTo>
                <a:lnTo>
                  <a:pt x="304165" y="232854"/>
                </a:lnTo>
                <a:lnTo>
                  <a:pt x="310769" y="199555"/>
                </a:lnTo>
                <a:lnTo>
                  <a:pt x="317385" y="155638"/>
                </a:lnTo>
                <a:lnTo>
                  <a:pt x="323989" y="105384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060903" y="5877674"/>
            <a:ext cx="360045" cy="1093470"/>
          </a:xfrm>
          <a:custGeom>
            <a:avLst/>
            <a:gdLst/>
            <a:ahLst/>
            <a:cxnLst/>
            <a:rect l="l" t="t" r="r" b="b"/>
            <a:pathLst>
              <a:path w="360045" h="1093470">
                <a:moveTo>
                  <a:pt x="0" y="720001"/>
                </a:moveTo>
                <a:lnTo>
                  <a:pt x="7353" y="662089"/>
                </a:lnTo>
                <a:lnTo>
                  <a:pt x="14693" y="607339"/>
                </a:lnTo>
                <a:lnTo>
                  <a:pt x="22047" y="560425"/>
                </a:lnTo>
                <a:lnTo>
                  <a:pt x="36741" y="502869"/>
                </a:lnTo>
                <a:lnTo>
                  <a:pt x="44094" y="495528"/>
                </a:lnTo>
                <a:lnTo>
                  <a:pt x="51435" y="502793"/>
                </a:lnTo>
                <a:lnTo>
                  <a:pt x="66128" y="556729"/>
                </a:lnTo>
                <a:lnTo>
                  <a:pt x="73482" y="599668"/>
                </a:lnTo>
                <a:lnTo>
                  <a:pt x="80822" y="650151"/>
                </a:lnTo>
                <a:lnTo>
                  <a:pt x="88176" y="705637"/>
                </a:lnTo>
                <a:lnTo>
                  <a:pt x="95516" y="763638"/>
                </a:lnTo>
                <a:lnTo>
                  <a:pt x="102870" y="821766"/>
                </a:lnTo>
                <a:lnTo>
                  <a:pt x="110210" y="877862"/>
                </a:lnTo>
                <a:lnTo>
                  <a:pt x="117551" y="930046"/>
                </a:lnTo>
                <a:lnTo>
                  <a:pt x="124904" y="976693"/>
                </a:lnTo>
                <a:lnTo>
                  <a:pt x="132245" y="1016571"/>
                </a:lnTo>
                <a:lnTo>
                  <a:pt x="146939" y="1072400"/>
                </a:lnTo>
                <a:lnTo>
                  <a:pt x="161632" y="1093393"/>
                </a:lnTo>
                <a:lnTo>
                  <a:pt x="168986" y="1090650"/>
                </a:lnTo>
                <a:lnTo>
                  <a:pt x="191020" y="1033386"/>
                </a:lnTo>
                <a:lnTo>
                  <a:pt x="205714" y="960310"/>
                </a:lnTo>
                <a:lnTo>
                  <a:pt x="213067" y="915530"/>
                </a:lnTo>
                <a:lnTo>
                  <a:pt x="220408" y="866355"/>
                </a:lnTo>
                <a:lnTo>
                  <a:pt x="227761" y="813600"/>
                </a:lnTo>
                <a:lnTo>
                  <a:pt x="235115" y="758113"/>
                </a:lnTo>
                <a:lnTo>
                  <a:pt x="242455" y="700697"/>
                </a:lnTo>
                <a:lnTo>
                  <a:pt x="249809" y="642099"/>
                </a:lnTo>
                <a:lnTo>
                  <a:pt x="257149" y="583082"/>
                </a:lnTo>
                <a:lnTo>
                  <a:pt x="264502" y="524332"/>
                </a:lnTo>
                <a:lnTo>
                  <a:pt x="271843" y="466471"/>
                </a:lnTo>
                <a:lnTo>
                  <a:pt x="279196" y="410095"/>
                </a:lnTo>
                <a:lnTo>
                  <a:pt x="286537" y="355714"/>
                </a:lnTo>
                <a:lnTo>
                  <a:pt x="293878" y="303822"/>
                </a:lnTo>
                <a:lnTo>
                  <a:pt x="301231" y="254825"/>
                </a:lnTo>
                <a:lnTo>
                  <a:pt x="308571" y="209080"/>
                </a:lnTo>
                <a:lnTo>
                  <a:pt x="315925" y="166903"/>
                </a:lnTo>
                <a:lnTo>
                  <a:pt x="323265" y="128549"/>
                </a:lnTo>
                <a:lnTo>
                  <a:pt x="337959" y="64109"/>
                </a:lnTo>
                <a:lnTo>
                  <a:pt x="352653" y="16929"/>
                </a:lnTo>
                <a:lnTo>
                  <a:pt x="360006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340902" y="6448577"/>
            <a:ext cx="396240" cy="255904"/>
          </a:xfrm>
          <a:custGeom>
            <a:avLst/>
            <a:gdLst/>
            <a:ahLst/>
            <a:cxnLst/>
            <a:rect l="l" t="t" r="r" b="b"/>
            <a:pathLst>
              <a:path w="396239" h="255904">
                <a:moveTo>
                  <a:pt x="0" y="149098"/>
                </a:moveTo>
                <a:lnTo>
                  <a:pt x="8089" y="88379"/>
                </a:lnTo>
                <a:lnTo>
                  <a:pt x="16167" y="38569"/>
                </a:lnTo>
                <a:lnTo>
                  <a:pt x="24244" y="7213"/>
                </a:lnTo>
                <a:lnTo>
                  <a:pt x="32334" y="0"/>
                </a:lnTo>
                <a:lnTo>
                  <a:pt x="40411" y="19291"/>
                </a:lnTo>
                <a:lnTo>
                  <a:pt x="48501" y="62636"/>
                </a:lnTo>
                <a:lnTo>
                  <a:pt x="56578" y="122059"/>
                </a:lnTo>
                <a:lnTo>
                  <a:pt x="64655" y="184543"/>
                </a:lnTo>
                <a:lnTo>
                  <a:pt x="72745" y="234111"/>
                </a:lnTo>
                <a:lnTo>
                  <a:pt x="80822" y="255879"/>
                </a:lnTo>
                <a:lnTo>
                  <a:pt x="88900" y="241515"/>
                </a:lnTo>
                <a:lnTo>
                  <a:pt x="96989" y="194437"/>
                </a:lnTo>
                <a:lnTo>
                  <a:pt x="105067" y="132041"/>
                </a:lnTo>
                <a:lnTo>
                  <a:pt x="113144" y="81953"/>
                </a:lnTo>
                <a:lnTo>
                  <a:pt x="121234" y="70485"/>
                </a:lnTo>
                <a:lnTo>
                  <a:pt x="129311" y="106133"/>
                </a:lnTo>
                <a:lnTo>
                  <a:pt x="137388" y="167424"/>
                </a:lnTo>
                <a:lnTo>
                  <a:pt x="145478" y="209270"/>
                </a:lnTo>
                <a:lnTo>
                  <a:pt x="153555" y="194843"/>
                </a:lnTo>
                <a:lnTo>
                  <a:pt x="161632" y="136499"/>
                </a:lnTo>
                <a:lnTo>
                  <a:pt x="169722" y="99212"/>
                </a:lnTo>
                <a:lnTo>
                  <a:pt x="177800" y="131991"/>
                </a:lnTo>
                <a:lnTo>
                  <a:pt x="185877" y="185839"/>
                </a:lnTo>
                <a:lnTo>
                  <a:pt x="193967" y="167474"/>
                </a:lnTo>
                <a:lnTo>
                  <a:pt x="202044" y="116306"/>
                </a:lnTo>
                <a:lnTo>
                  <a:pt x="210134" y="150063"/>
                </a:lnTo>
                <a:lnTo>
                  <a:pt x="218211" y="171983"/>
                </a:lnTo>
                <a:lnTo>
                  <a:pt x="226288" y="124447"/>
                </a:lnTo>
                <a:lnTo>
                  <a:pt x="234378" y="167881"/>
                </a:lnTo>
                <a:lnTo>
                  <a:pt x="242455" y="133146"/>
                </a:lnTo>
                <a:lnTo>
                  <a:pt x="250532" y="165468"/>
                </a:lnTo>
                <a:lnTo>
                  <a:pt x="258622" y="139115"/>
                </a:lnTo>
                <a:lnTo>
                  <a:pt x="266700" y="139509"/>
                </a:lnTo>
                <a:lnTo>
                  <a:pt x="274777" y="145364"/>
                </a:lnTo>
                <a:lnTo>
                  <a:pt x="282867" y="141935"/>
                </a:lnTo>
                <a:lnTo>
                  <a:pt x="290944" y="150418"/>
                </a:lnTo>
                <a:lnTo>
                  <a:pt x="299021" y="143941"/>
                </a:lnTo>
                <a:lnTo>
                  <a:pt x="307111" y="149440"/>
                </a:lnTo>
                <a:lnTo>
                  <a:pt x="315188" y="150469"/>
                </a:lnTo>
                <a:lnTo>
                  <a:pt x="323265" y="149098"/>
                </a:lnTo>
                <a:lnTo>
                  <a:pt x="331355" y="149707"/>
                </a:lnTo>
                <a:lnTo>
                  <a:pt x="339432" y="148513"/>
                </a:lnTo>
                <a:lnTo>
                  <a:pt x="347522" y="149174"/>
                </a:lnTo>
                <a:lnTo>
                  <a:pt x="355600" y="149123"/>
                </a:lnTo>
                <a:lnTo>
                  <a:pt x="363677" y="149098"/>
                </a:lnTo>
                <a:lnTo>
                  <a:pt x="371767" y="149174"/>
                </a:lnTo>
                <a:lnTo>
                  <a:pt x="379844" y="148704"/>
                </a:lnTo>
                <a:lnTo>
                  <a:pt x="387921" y="148018"/>
                </a:lnTo>
                <a:lnTo>
                  <a:pt x="396011" y="149098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980907" y="6224282"/>
            <a:ext cx="360045" cy="1093470"/>
          </a:xfrm>
          <a:custGeom>
            <a:avLst/>
            <a:gdLst/>
            <a:ahLst/>
            <a:cxnLst/>
            <a:rect l="l" t="t" r="r" b="b"/>
            <a:pathLst>
              <a:path w="360044" h="1093470">
                <a:moveTo>
                  <a:pt x="0" y="1093393"/>
                </a:moveTo>
                <a:lnTo>
                  <a:pt x="14693" y="1055077"/>
                </a:lnTo>
                <a:lnTo>
                  <a:pt x="29387" y="999159"/>
                </a:lnTo>
                <a:lnTo>
                  <a:pt x="44081" y="926490"/>
                </a:lnTo>
                <a:lnTo>
                  <a:pt x="51435" y="884313"/>
                </a:lnTo>
                <a:lnTo>
                  <a:pt x="58775" y="838568"/>
                </a:lnTo>
                <a:lnTo>
                  <a:pt x="66128" y="789571"/>
                </a:lnTo>
                <a:lnTo>
                  <a:pt x="73469" y="737679"/>
                </a:lnTo>
                <a:lnTo>
                  <a:pt x="80822" y="683298"/>
                </a:lnTo>
                <a:lnTo>
                  <a:pt x="88163" y="626922"/>
                </a:lnTo>
                <a:lnTo>
                  <a:pt x="95516" y="569061"/>
                </a:lnTo>
                <a:lnTo>
                  <a:pt x="102857" y="510298"/>
                </a:lnTo>
                <a:lnTo>
                  <a:pt x="110210" y="451294"/>
                </a:lnTo>
                <a:lnTo>
                  <a:pt x="117551" y="392696"/>
                </a:lnTo>
                <a:lnTo>
                  <a:pt x="124904" y="335280"/>
                </a:lnTo>
                <a:lnTo>
                  <a:pt x="132245" y="279793"/>
                </a:lnTo>
                <a:lnTo>
                  <a:pt x="139598" y="227037"/>
                </a:lnTo>
                <a:lnTo>
                  <a:pt x="146939" y="177863"/>
                </a:lnTo>
                <a:lnTo>
                  <a:pt x="154279" y="133083"/>
                </a:lnTo>
                <a:lnTo>
                  <a:pt x="161632" y="93535"/>
                </a:lnTo>
                <a:lnTo>
                  <a:pt x="176326" y="33261"/>
                </a:lnTo>
                <a:lnTo>
                  <a:pt x="198361" y="0"/>
                </a:lnTo>
                <a:lnTo>
                  <a:pt x="205714" y="6045"/>
                </a:lnTo>
                <a:lnTo>
                  <a:pt x="220408" y="44704"/>
                </a:lnTo>
                <a:lnTo>
                  <a:pt x="235102" y="116700"/>
                </a:lnTo>
                <a:lnTo>
                  <a:pt x="242455" y="163360"/>
                </a:lnTo>
                <a:lnTo>
                  <a:pt x="249796" y="215531"/>
                </a:lnTo>
                <a:lnTo>
                  <a:pt x="257149" y="271627"/>
                </a:lnTo>
                <a:lnTo>
                  <a:pt x="264490" y="329755"/>
                </a:lnTo>
                <a:lnTo>
                  <a:pt x="271843" y="387756"/>
                </a:lnTo>
                <a:lnTo>
                  <a:pt x="279184" y="443242"/>
                </a:lnTo>
                <a:lnTo>
                  <a:pt x="286537" y="493725"/>
                </a:lnTo>
                <a:lnTo>
                  <a:pt x="293878" y="536663"/>
                </a:lnTo>
                <a:lnTo>
                  <a:pt x="308571" y="590600"/>
                </a:lnTo>
                <a:lnTo>
                  <a:pt x="315925" y="597865"/>
                </a:lnTo>
                <a:lnTo>
                  <a:pt x="323265" y="590524"/>
                </a:lnTo>
                <a:lnTo>
                  <a:pt x="330606" y="568540"/>
                </a:lnTo>
                <a:lnTo>
                  <a:pt x="337959" y="532968"/>
                </a:lnTo>
                <a:lnTo>
                  <a:pt x="345300" y="486054"/>
                </a:lnTo>
                <a:lnTo>
                  <a:pt x="352653" y="431304"/>
                </a:lnTo>
                <a:lnTo>
                  <a:pt x="359994" y="373392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944916" y="5803874"/>
            <a:ext cx="1512570" cy="793750"/>
          </a:xfrm>
          <a:custGeom>
            <a:avLst/>
            <a:gdLst/>
            <a:ahLst/>
            <a:cxnLst/>
            <a:rect l="l" t="t" r="r" b="b"/>
            <a:pathLst>
              <a:path w="1512570" h="793750">
                <a:moveTo>
                  <a:pt x="0" y="0"/>
                </a:moveTo>
                <a:lnTo>
                  <a:pt x="30848" y="63474"/>
                </a:lnTo>
                <a:lnTo>
                  <a:pt x="61709" y="124307"/>
                </a:lnTo>
                <a:lnTo>
                  <a:pt x="92570" y="182499"/>
                </a:lnTo>
                <a:lnTo>
                  <a:pt x="123418" y="238036"/>
                </a:lnTo>
                <a:lnTo>
                  <a:pt x="154279" y="290944"/>
                </a:lnTo>
                <a:lnTo>
                  <a:pt x="185140" y="341198"/>
                </a:lnTo>
                <a:lnTo>
                  <a:pt x="215988" y="388797"/>
                </a:lnTo>
                <a:lnTo>
                  <a:pt x="246849" y="433768"/>
                </a:lnTo>
                <a:lnTo>
                  <a:pt x="277710" y="476084"/>
                </a:lnTo>
                <a:lnTo>
                  <a:pt x="308559" y="515759"/>
                </a:lnTo>
                <a:lnTo>
                  <a:pt x="339420" y="552780"/>
                </a:lnTo>
                <a:lnTo>
                  <a:pt x="370281" y="587171"/>
                </a:lnTo>
                <a:lnTo>
                  <a:pt x="401142" y="618909"/>
                </a:lnTo>
                <a:lnTo>
                  <a:pt x="431990" y="648004"/>
                </a:lnTo>
                <a:lnTo>
                  <a:pt x="462851" y="674446"/>
                </a:lnTo>
                <a:lnTo>
                  <a:pt x="493712" y="698258"/>
                </a:lnTo>
                <a:lnTo>
                  <a:pt x="555421" y="737920"/>
                </a:lnTo>
                <a:lnTo>
                  <a:pt x="617131" y="767016"/>
                </a:lnTo>
                <a:lnTo>
                  <a:pt x="678853" y="785533"/>
                </a:lnTo>
                <a:lnTo>
                  <a:pt x="740562" y="793470"/>
                </a:lnTo>
                <a:lnTo>
                  <a:pt x="771423" y="793470"/>
                </a:lnTo>
                <a:lnTo>
                  <a:pt x="833132" y="785533"/>
                </a:lnTo>
                <a:lnTo>
                  <a:pt x="894854" y="767016"/>
                </a:lnTo>
                <a:lnTo>
                  <a:pt x="956564" y="737920"/>
                </a:lnTo>
                <a:lnTo>
                  <a:pt x="1018273" y="698258"/>
                </a:lnTo>
                <a:lnTo>
                  <a:pt x="1049134" y="674446"/>
                </a:lnTo>
                <a:lnTo>
                  <a:pt x="1079995" y="647992"/>
                </a:lnTo>
                <a:lnTo>
                  <a:pt x="1110843" y="618909"/>
                </a:lnTo>
                <a:lnTo>
                  <a:pt x="1141704" y="587171"/>
                </a:lnTo>
                <a:lnTo>
                  <a:pt x="1172565" y="552780"/>
                </a:lnTo>
                <a:lnTo>
                  <a:pt x="1203426" y="515759"/>
                </a:lnTo>
                <a:lnTo>
                  <a:pt x="1234274" y="476084"/>
                </a:lnTo>
                <a:lnTo>
                  <a:pt x="1265135" y="433768"/>
                </a:lnTo>
                <a:lnTo>
                  <a:pt x="1295996" y="388797"/>
                </a:lnTo>
                <a:lnTo>
                  <a:pt x="1326857" y="341198"/>
                </a:lnTo>
                <a:lnTo>
                  <a:pt x="1357706" y="290944"/>
                </a:lnTo>
                <a:lnTo>
                  <a:pt x="1388567" y="238036"/>
                </a:lnTo>
                <a:lnTo>
                  <a:pt x="1419428" y="182499"/>
                </a:lnTo>
                <a:lnTo>
                  <a:pt x="1450276" y="124307"/>
                </a:lnTo>
                <a:lnTo>
                  <a:pt x="1481137" y="63474"/>
                </a:lnTo>
                <a:lnTo>
                  <a:pt x="1511998" y="0"/>
                </a:lnTo>
              </a:path>
            </a:pathLst>
          </a:custGeom>
          <a:ln w="10122">
            <a:solidFill>
              <a:srgbClr val="0000FF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944916" y="6598005"/>
            <a:ext cx="1512570" cy="793750"/>
          </a:xfrm>
          <a:custGeom>
            <a:avLst/>
            <a:gdLst/>
            <a:ahLst/>
            <a:cxnLst/>
            <a:rect l="l" t="t" r="r" b="b"/>
            <a:pathLst>
              <a:path w="1512570" h="793750">
                <a:moveTo>
                  <a:pt x="0" y="793470"/>
                </a:moveTo>
                <a:lnTo>
                  <a:pt x="30848" y="729996"/>
                </a:lnTo>
                <a:lnTo>
                  <a:pt x="61709" y="669163"/>
                </a:lnTo>
                <a:lnTo>
                  <a:pt x="92570" y="610971"/>
                </a:lnTo>
                <a:lnTo>
                  <a:pt x="123418" y="555421"/>
                </a:lnTo>
                <a:lnTo>
                  <a:pt x="154279" y="502526"/>
                </a:lnTo>
                <a:lnTo>
                  <a:pt x="185140" y="452285"/>
                </a:lnTo>
                <a:lnTo>
                  <a:pt x="215988" y="404672"/>
                </a:lnTo>
                <a:lnTo>
                  <a:pt x="246849" y="359702"/>
                </a:lnTo>
                <a:lnTo>
                  <a:pt x="277710" y="317385"/>
                </a:lnTo>
                <a:lnTo>
                  <a:pt x="308559" y="277710"/>
                </a:lnTo>
                <a:lnTo>
                  <a:pt x="339420" y="240690"/>
                </a:lnTo>
                <a:lnTo>
                  <a:pt x="370281" y="206298"/>
                </a:lnTo>
                <a:lnTo>
                  <a:pt x="401142" y="174561"/>
                </a:lnTo>
                <a:lnTo>
                  <a:pt x="431990" y="145465"/>
                </a:lnTo>
                <a:lnTo>
                  <a:pt x="462851" y="119024"/>
                </a:lnTo>
                <a:lnTo>
                  <a:pt x="493712" y="95211"/>
                </a:lnTo>
                <a:lnTo>
                  <a:pt x="555421" y="55549"/>
                </a:lnTo>
                <a:lnTo>
                  <a:pt x="617131" y="26454"/>
                </a:lnTo>
                <a:lnTo>
                  <a:pt x="678853" y="7937"/>
                </a:lnTo>
                <a:lnTo>
                  <a:pt x="740562" y="0"/>
                </a:lnTo>
                <a:lnTo>
                  <a:pt x="771423" y="0"/>
                </a:lnTo>
                <a:lnTo>
                  <a:pt x="833132" y="7937"/>
                </a:lnTo>
                <a:lnTo>
                  <a:pt x="894854" y="26454"/>
                </a:lnTo>
                <a:lnTo>
                  <a:pt x="956564" y="55549"/>
                </a:lnTo>
                <a:lnTo>
                  <a:pt x="1018273" y="95211"/>
                </a:lnTo>
                <a:lnTo>
                  <a:pt x="1049134" y="119024"/>
                </a:lnTo>
                <a:lnTo>
                  <a:pt x="1079995" y="145465"/>
                </a:lnTo>
                <a:lnTo>
                  <a:pt x="1110843" y="174561"/>
                </a:lnTo>
                <a:lnTo>
                  <a:pt x="1141704" y="206298"/>
                </a:lnTo>
                <a:lnTo>
                  <a:pt x="1172565" y="240690"/>
                </a:lnTo>
                <a:lnTo>
                  <a:pt x="1203426" y="277710"/>
                </a:lnTo>
                <a:lnTo>
                  <a:pt x="1234274" y="317385"/>
                </a:lnTo>
                <a:lnTo>
                  <a:pt x="1265135" y="359714"/>
                </a:lnTo>
                <a:lnTo>
                  <a:pt x="1295996" y="404672"/>
                </a:lnTo>
                <a:lnTo>
                  <a:pt x="1326857" y="452285"/>
                </a:lnTo>
                <a:lnTo>
                  <a:pt x="1357706" y="502526"/>
                </a:lnTo>
                <a:lnTo>
                  <a:pt x="1388567" y="555421"/>
                </a:lnTo>
                <a:lnTo>
                  <a:pt x="1419428" y="610971"/>
                </a:lnTo>
                <a:lnTo>
                  <a:pt x="1450276" y="669163"/>
                </a:lnTo>
                <a:lnTo>
                  <a:pt x="1481137" y="729996"/>
                </a:lnTo>
                <a:lnTo>
                  <a:pt x="1511998" y="793470"/>
                </a:lnTo>
              </a:path>
            </a:pathLst>
          </a:custGeom>
          <a:ln w="10122">
            <a:solidFill>
              <a:srgbClr val="FF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448291" y="5586843"/>
            <a:ext cx="612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solidFill>
                  <a:srgbClr val="0000FF"/>
                </a:solidFill>
                <a:latin typeface="DejaVu Serif"/>
                <a:cs typeface="DejaVu Serif"/>
              </a:rPr>
              <a:t>f</a:t>
            </a:r>
            <a:r>
              <a:rPr dirty="0" sz="1100" spc="65">
                <a:solidFill>
                  <a:srgbClr val="0000FF"/>
                </a:solidFill>
                <a:latin typeface="Georgia"/>
                <a:cs typeface="Georgia"/>
              </a:rPr>
              <a:t>(</a:t>
            </a:r>
            <a:r>
              <a:rPr dirty="0" sz="1100" spc="65">
                <a:solidFill>
                  <a:srgbClr val="0000FF"/>
                </a:solidFill>
                <a:latin typeface="DejaVu Serif"/>
                <a:cs typeface="DejaVu Serif"/>
              </a:rPr>
              <a:t>x</a:t>
            </a:r>
            <a:r>
              <a:rPr dirty="0" sz="1100" spc="65">
                <a:solidFill>
                  <a:srgbClr val="0000FF"/>
                </a:solidFill>
                <a:latin typeface="Georgia"/>
                <a:cs typeface="Georgia"/>
              </a:rPr>
              <a:t>) </a:t>
            </a:r>
            <a:r>
              <a:rPr dirty="0" sz="1100" spc="140">
                <a:solidFill>
                  <a:srgbClr val="0000FF"/>
                </a:solidFill>
                <a:latin typeface="Georgia"/>
                <a:cs typeface="Georgia"/>
              </a:rPr>
              <a:t>=</a:t>
            </a:r>
            <a:r>
              <a:rPr dirty="0" sz="1100" spc="-7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dirty="0" sz="1100" spc="-45">
                <a:solidFill>
                  <a:srgbClr val="0000FF"/>
                </a:solidFill>
                <a:latin typeface="DejaVu Serif"/>
                <a:cs typeface="DejaVu Serif"/>
              </a:rPr>
              <a:t>x</a:t>
            </a:r>
            <a:r>
              <a:rPr dirty="0" baseline="27777" sz="1200" spc="-67">
                <a:solidFill>
                  <a:srgbClr val="0000FF"/>
                </a:solidFill>
                <a:latin typeface="Verdana"/>
                <a:cs typeface="Verdana"/>
              </a:rPr>
              <a:t>2</a:t>
            </a:r>
            <a:endParaRPr baseline="27777" sz="12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791529" y="9773246"/>
            <a:ext cx="189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z="1100" spc="85">
                <a:latin typeface="Georgia"/>
                <a:cs typeface="Georgia"/>
              </a:rPr>
              <a:t>10</a:t>
            </a:fld>
            <a:endParaRPr sz="1100">
              <a:latin typeface="Georgia"/>
              <a:cs typeface="Georg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372739" y="7373984"/>
            <a:ext cx="718185" cy="2051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530"/>
              </a:lnSpc>
              <a:spcBef>
                <a:spcPts val="95"/>
              </a:spcBef>
            </a:pPr>
            <a:r>
              <a:rPr dirty="0" sz="800" spc="-90">
                <a:solidFill>
                  <a:srgbClr val="FF0000"/>
                </a:solidFill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  <a:p>
            <a:pPr algn="r" marR="58419">
              <a:lnSpc>
                <a:spcPts val="890"/>
              </a:lnSpc>
            </a:pPr>
            <a:r>
              <a:rPr dirty="0" sz="1100" spc="-20">
                <a:solidFill>
                  <a:srgbClr val="FF0000"/>
                </a:solidFill>
                <a:latin typeface="DejaVu Serif"/>
                <a:cs typeface="DejaVu Serif"/>
              </a:rPr>
              <a:t>h</a:t>
            </a:r>
            <a:r>
              <a:rPr dirty="0" sz="1100" spc="-20">
                <a:solidFill>
                  <a:srgbClr val="FF0000"/>
                </a:solidFill>
                <a:latin typeface="Georgia"/>
                <a:cs typeface="Georgia"/>
              </a:rPr>
              <a:t>(</a:t>
            </a:r>
            <a:r>
              <a:rPr dirty="0" sz="1100" spc="-20">
                <a:solidFill>
                  <a:srgbClr val="FF0000"/>
                </a:solidFill>
                <a:latin typeface="DejaVu Serif"/>
                <a:cs typeface="DejaVu Serif"/>
              </a:rPr>
              <a:t>x</a:t>
            </a:r>
            <a:r>
              <a:rPr dirty="0" sz="1100" spc="-20">
                <a:solidFill>
                  <a:srgbClr val="FF0000"/>
                </a:solidFill>
                <a:latin typeface="Georgia"/>
                <a:cs typeface="Georgia"/>
              </a:rPr>
              <a:t>) </a:t>
            </a:r>
            <a:r>
              <a:rPr dirty="0" sz="1100" spc="14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dirty="0" sz="1100" spc="15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DejaVu Sans"/>
                <a:cs typeface="DejaVu Sans"/>
              </a:rPr>
              <a:t>−</a:t>
            </a:r>
            <a:r>
              <a:rPr dirty="0" sz="1100" spc="-40">
                <a:solidFill>
                  <a:srgbClr val="FF0000"/>
                </a:solidFill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628658" y="4747540"/>
            <a:ext cx="1174115" cy="6470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530"/>
              </a:lnSpc>
              <a:spcBef>
                <a:spcPts val="95"/>
              </a:spcBef>
            </a:pPr>
            <a:r>
              <a:rPr dirty="0" sz="800" spc="-90">
                <a:solidFill>
                  <a:srgbClr val="FF0000"/>
                </a:solidFill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  <a:p>
            <a:pPr algn="r" marR="58419">
              <a:lnSpc>
                <a:spcPts val="890"/>
              </a:lnSpc>
            </a:pPr>
            <a:r>
              <a:rPr dirty="0" sz="1100" spc="-20">
                <a:solidFill>
                  <a:srgbClr val="FF0000"/>
                </a:solidFill>
                <a:latin typeface="DejaVu Serif"/>
                <a:cs typeface="DejaVu Serif"/>
              </a:rPr>
              <a:t>h</a:t>
            </a:r>
            <a:r>
              <a:rPr dirty="0" sz="1100" spc="-20">
                <a:solidFill>
                  <a:srgbClr val="FF0000"/>
                </a:solidFill>
                <a:latin typeface="Georgia"/>
                <a:cs typeface="Georgia"/>
              </a:rPr>
              <a:t>(</a:t>
            </a:r>
            <a:r>
              <a:rPr dirty="0" sz="1100" spc="-20">
                <a:solidFill>
                  <a:srgbClr val="FF0000"/>
                </a:solidFill>
                <a:latin typeface="DejaVu Serif"/>
                <a:cs typeface="DejaVu Serif"/>
              </a:rPr>
              <a:t>x</a:t>
            </a:r>
            <a:r>
              <a:rPr dirty="0" sz="1100" spc="-20">
                <a:solidFill>
                  <a:srgbClr val="FF0000"/>
                </a:solidFill>
                <a:latin typeface="Georgia"/>
                <a:cs typeface="Georgia"/>
              </a:rPr>
              <a:t>) </a:t>
            </a:r>
            <a:r>
              <a:rPr dirty="0" sz="1100" spc="14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dirty="0" sz="1100" spc="15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100" spc="-40">
                <a:solidFill>
                  <a:srgbClr val="FF0000"/>
                </a:solidFill>
                <a:latin typeface="DejaVu Sans"/>
                <a:cs typeface="DejaVu Sans"/>
              </a:rPr>
              <a:t>−</a:t>
            </a:r>
            <a:r>
              <a:rPr dirty="0" sz="1100" spc="-40">
                <a:solidFill>
                  <a:srgbClr val="FF0000"/>
                </a:solidFill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065549" y="6476262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387371" y="1938733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91529" y="9773246"/>
            <a:ext cx="189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z="1100" spc="85">
                <a:latin typeface="Georgia"/>
                <a:cs typeface="Georgia"/>
              </a:rPr>
              <a:t>10</a:t>
            </a:fld>
            <a:endParaRPr sz="11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098" y="798155"/>
            <a:ext cx="6426835" cy="1212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320" algn="l"/>
              </a:tabLst>
            </a:pPr>
            <a:r>
              <a:rPr dirty="0" sz="1200" spc="70">
                <a:latin typeface="Times New Roman"/>
                <a:cs typeface="Times New Roman"/>
              </a:rPr>
              <a:t>2.4	</a:t>
            </a:r>
            <a:r>
              <a:rPr dirty="0" sz="1200" spc="140">
                <a:latin typeface="Times New Roman"/>
                <a:cs typeface="Times New Roman"/>
              </a:rPr>
              <a:t>The </a:t>
            </a:r>
            <a:r>
              <a:rPr dirty="0" sz="1200" spc="100">
                <a:latin typeface="Times New Roman"/>
                <a:cs typeface="Times New Roman"/>
              </a:rPr>
              <a:t>Precise </a:t>
            </a:r>
            <a:r>
              <a:rPr dirty="0" sz="1200" spc="85">
                <a:latin typeface="Times New Roman"/>
                <a:cs typeface="Times New Roman"/>
              </a:rPr>
              <a:t>Definition </a:t>
            </a:r>
            <a:r>
              <a:rPr dirty="0" sz="1200" spc="40">
                <a:latin typeface="Times New Roman"/>
                <a:cs typeface="Times New Roman"/>
              </a:rPr>
              <a:t>of </a:t>
            </a:r>
            <a:r>
              <a:rPr dirty="0" sz="1200" spc="120">
                <a:latin typeface="Times New Roman"/>
                <a:cs typeface="Times New Roman"/>
              </a:rPr>
              <a:t>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105">
                <a:latin typeface="Times New Roman"/>
                <a:cs typeface="Times New Roman"/>
              </a:rPr>
              <a:t>Limit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100" spc="-20">
                <a:latin typeface="Georgia"/>
                <a:cs typeface="Georgia"/>
              </a:rPr>
              <a:t>Recall: </a:t>
            </a:r>
            <a:r>
              <a:rPr dirty="0" sz="1100" spc="40">
                <a:latin typeface="Georgia"/>
                <a:cs typeface="Georgia"/>
              </a:rPr>
              <a:t>A. </a:t>
            </a:r>
            <a:r>
              <a:rPr dirty="0" sz="1100" spc="-35">
                <a:latin typeface="Georgia"/>
                <a:cs typeface="Georgia"/>
              </a:rPr>
              <a:t>Informal </a:t>
            </a:r>
            <a:r>
              <a:rPr dirty="0" sz="1100" spc="-30">
                <a:latin typeface="Georgia"/>
                <a:cs typeface="Georgia"/>
              </a:rPr>
              <a:t>Definition </a:t>
            </a:r>
            <a:r>
              <a:rPr dirty="0" sz="1100" spc="-40">
                <a:latin typeface="Georgia"/>
                <a:cs typeface="Georgia"/>
              </a:rPr>
              <a:t>of</a:t>
            </a:r>
            <a:r>
              <a:rPr dirty="0" sz="1100" spc="-70">
                <a:latin typeface="Georgia"/>
                <a:cs typeface="Georgia"/>
              </a:rPr>
              <a:t> </a:t>
            </a:r>
            <a:r>
              <a:rPr dirty="0" sz="1100" spc="-10">
                <a:latin typeface="Georgia"/>
                <a:cs typeface="Georgia"/>
              </a:rPr>
              <a:t>Limit</a:t>
            </a:r>
            <a:endParaRPr sz="1100">
              <a:latin typeface="Georgia"/>
              <a:cs typeface="Georgia"/>
            </a:endParaRPr>
          </a:p>
          <a:p>
            <a:pPr algn="just" marL="12700" marR="5080" indent="214629">
              <a:lnSpc>
                <a:spcPct val="123200"/>
              </a:lnSpc>
              <a:spcBef>
                <a:spcPts val="720"/>
              </a:spcBef>
            </a:pPr>
            <a:r>
              <a:rPr dirty="0" sz="1100">
                <a:latin typeface="Georgia"/>
                <a:cs typeface="Georgia"/>
              </a:rPr>
              <a:t>Let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15">
                <a:latin typeface="Georgia"/>
                <a:cs typeface="Georgia"/>
              </a:rPr>
              <a:t>be </a:t>
            </a:r>
            <a:r>
              <a:rPr dirty="0" sz="1100" spc="-40">
                <a:latin typeface="Georgia"/>
                <a:cs typeface="Georgia"/>
              </a:rPr>
              <a:t>defined </a:t>
            </a:r>
            <a:r>
              <a:rPr dirty="0" sz="1100" spc="-50">
                <a:latin typeface="Georgia"/>
                <a:cs typeface="Georgia"/>
              </a:rPr>
              <a:t>on </a:t>
            </a:r>
            <a:r>
              <a:rPr dirty="0" sz="1100" spc="-30">
                <a:latin typeface="Georgia"/>
                <a:cs typeface="Georgia"/>
              </a:rPr>
              <a:t>an </a:t>
            </a:r>
            <a:r>
              <a:rPr dirty="0" sz="1100" spc="-35">
                <a:latin typeface="Georgia"/>
                <a:cs typeface="Georgia"/>
              </a:rPr>
              <a:t>open </a:t>
            </a:r>
            <a:r>
              <a:rPr dirty="0" sz="1100" spc="-25">
                <a:latin typeface="Georgia"/>
                <a:cs typeface="Georgia"/>
              </a:rPr>
              <a:t>interval </a:t>
            </a:r>
            <a:r>
              <a:rPr dirty="0" sz="1100" spc="-10">
                <a:latin typeface="Georgia"/>
                <a:cs typeface="Georgia"/>
              </a:rPr>
              <a:t>about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15">
                <a:latin typeface="Georgia"/>
                <a:cs typeface="Georgia"/>
              </a:rPr>
              <a:t>except </a:t>
            </a:r>
            <a:r>
              <a:rPr dirty="0" sz="1100" spc="-20">
                <a:latin typeface="Georgia"/>
                <a:cs typeface="Georgia"/>
              </a:rPr>
              <a:t>possibly </a:t>
            </a:r>
            <a:r>
              <a:rPr dirty="0" sz="1100" spc="10">
                <a:latin typeface="Georgia"/>
                <a:cs typeface="Georgia"/>
              </a:rPr>
              <a:t>at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15">
                <a:latin typeface="Georgia"/>
                <a:cs typeface="Georgia"/>
              </a:rPr>
              <a:t>itself. </a:t>
            </a:r>
            <a:r>
              <a:rPr dirty="0" sz="1100" spc="-30">
                <a:latin typeface="Georgia"/>
                <a:cs typeface="Georgia"/>
              </a:rPr>
              <a:t>If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-10">
                <a:latin typeface="Georgia"/>
                <a:cs typeface="Georgia"/>
              </a:rPr>
              <a:t>arbitrarily </a:t>
            </a:r>
            <a:r>
              <a:rPr dirty="0" sz="1100" spc="-35">
                <a:latin typeface="Georgia"/>
                <a:cs typeface="Georgia"/>
              </a:rPr>
              <a:t>close 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20">
                <a:latin typeface="Georgia"/>
                <a:cs typeface="Georgia"/>
              </a:rPr>
              <a:t>(as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5">
                <a:latin typeface="Georgia"/>
                <a:cs typeface="Georgia"/>
              </a:rPr>
              <a:t>like) </a:t>
            </a:r>
            <a:r>
              <a:rPr dirty="0" sz="1100" spc="-35">
                <a:latin typeface="Georgia"/>
                <a:cs typeface="Georgia"/>
              </a:rPr>
              <a:t>for </a:t>
            </a:r>
            <a:r>
              <a:rPr dirty="0" sz="1100" spc="-15">
                <a:latin typeface="Georgia"/>
                <a:cs typeface="Georgia"/>
              </a:rPr>
              <a:t>all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5">
                <a:latin typeface="Georgia"/>
                <a:cs typeface="Georgia"/>
              </a:rPr>
              <a:t>sufficiently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DejaVu Serif"/>
                <a:cs typeface="DejaVu Serif"/>
              </a:rPr>
              <a:t>a</a:t>
            </a:r>
            <a:r>
              <a:rPr dirty="0" sz="1100" spc="-40">
                <a:latin typeface="Georgia"/>
                <a:cs typeface="Georgia"/>
              </a:rPr>
              <a:t>,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say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125">
                <a:latin typeface="DejaVu Serif"/>
                <a:cs typeface="DejaVu Serif"/>
              </a:rPr>
              <a:t>f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15">
                <a:latin typeface="Georgia"/>
                <a:cs typeface="Georgia"/>
              </a:rPr>
              <a:t>the limit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write: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10">
                <a:latin typeface="Georgia"/>
                <a:cs typeface="Georgia"/>
              </a:rPr>
              <a:t>(“the </a:t>
            </a:r>
            <a:r>
              <a:rPr dirty="0" sz="1100" spc="-15">
                <a:latin typeface="Georgia"/>
                <a:cs typeface="Georgia"/>
              </a:rPr>
              <a:t>limit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50">
                <a:latin typeface="DejaVu Serif"/>
                <a:cs typeface="DejaVu Serif"/>
              </a:rPr>
              <a:t>f</a:t>
            </a:r>
            <a:r>
              <a:rPr dirty="0" sz="1100" spc="50">
                <a:latin typeface="Georgia"/>
                <a:cs typeface="Georgia"/>
              </a:rPr>
              <a:t>(</a:t>
            </a:r>
            <a:r>
              <a:rPr dirty="0" sz="1100" spc="50">
                <a:latin typeface="DejaVu Serif"/>
                <a:cs typeface="DejaVu Serif"/>
              </a:rPr>
              <a:t>x</a:t>
            </a:r>
            <a:r>
              <a:rPr dirty="0" sz="1100" spc="50">
                <a:latin typeface="Georgia"/>
                <a:cs typeface="Georgia"/>
              </a:rPr>
              <a:t>),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40">
                <a:latin typeface="DejaVu Serif"/>
                <a:cs typeface="DejaVu Serif"/>
              </a:rPr>
              <a:t>a</a:t>
            </a:r>
            <a:r>
              <a:rPr dirty="0" sz="1100" spc="-40">
                <a:latin typeface="Georgia"/>
                <a:cs typeface="Georgia"/>
              </a:rPr>
              <a:t>, </a:t>
            </a:r>
            <a:r>
              <a:rPr dirty="0" sz="1100" spc="-35">
                <a:latin typeface="Georgia"/>
                <a:cs typeface="Georgia"/>
              </a:rPr>
              <a:t>equals</a:t>
            </a:r>
            <a:r>
              <a:rPr dirty="0" sz="1100" spc="-120">
                <a:latin typeface="Georgia"/>
                <a:cs typeface="Georgia"/>
              </a:rPr>
              <a:t> </a:t>
            </a:r>
            <a:r>
              <a:rPr dirty="0" sz="1100" spc="25">
                <a:latin typeface="DejaVu Serif"/>
                <a:cs typeface="DejaVu Serif"/>
              </a:rPr>
              <a:t>L</a:t>
            </a:r>
            <a:r>
              <a:rPr dirty="0" sz="1100" spc="25">
                <a:latin typeface="Georgia"/>
                <a:cs typeface="Georgia"/>
              </a:rPr>
              <a:t>”).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1" y="2075891"/>
            <a:ext cx="5881370" cy="1745614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00" spc="105">
                <a:latin typeface="Times New Roman"/>
                <a:cs typeface="Times New Roman"/>
              </a:rPr>
              <a:t>Notes:</a:t>
            </a:r>
            <a:endParaRPr sz="1100">
              <a:latin typeface="Times New Roman"/>
              <a:cs typeface="Times New Roman"/>
            </a:endParaRPr>
          </a:p>
          <a:p>
            <a:pPr marL="450850" indent="-223520">
              <a:lnSpc>
                <a:spcPct val="100000"/>
              </a:lnSpc>
              <a:spcBef>
                <a:spcPts val="309"/>
              </a:spcBef>
              <a:buFont typeface="Georgia"/>
              <a:buAutoNum type="arabicParenBoth"/>
              <a:tabLst>
                <a:tab pos="451484" algn="l"/>
              </a:tabLst>
            </a:pP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165">
                <a:latin typeface="DejaVu Sans"/>
                <a:cs typeface="DejaVu Sans"/>
              </a:rPr>
              <a:t>→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45">
                <a:latin typeface="Georgia"/>
                <a:cs typeface="Georgia"/>
              </a:rPr>
              <a:t>means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30">
                <a:latin typeface="Georgia"/>
                <a:cs typeface="Georgia"/>
              </a:rPr>
              <a:t>you approach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45">
                <a:latin typeface="Georgia"/>
                <a:cs typeface="Georgia"/>
              </a:rPr>
              <a:t>from </a:t>
            </a:r>
            <a:r>
              <a:rPr dirty="0" sz="1100" spc="-10">
                <a:latin typeface="Georgia"/>
                <a:cs typeface="Georgia"/>
              </a:rPr>
              <a:t>both </a:t>
            </a:r>
            <a:r>
              <a:rPr dirty="0" sz="1100" spc="-40">
                <a:latin typeface="Georgia"/>
                <a:cs typeface="Georgia"/>
              </a:rPr>
              <a:t>sides of</a:t>
            </a:r>
            <a:r>
              <a:rPr dirty="0" sz="1100" spc="50">
                <a:latin typeface="Georgia"/>
                <a:cs typeface="Georgia"/>
              </a:rPr>
              <a:t> </a:t>
            </a:r>
            <a:r>
              <a:rPr dirty="0" sz="1100" spc="-40">
                <a:latin typeface="DejaVu Serif"/>
                <a:cs typeface="DejaVu Serif"/>
              </a:rPr>
              <a:t>a</a:t>
            </a:r>
            <a:r>
              <a:rPr dirty="0" sz="1100" spc="-4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 marL="450850" indent="-223520">
              <a:lnSpc>
                <a:spcPct val="100000"/>
              </a:lnSpc>
              <a:spcBef>
                <a:spcPts val="305"/>
              </a:spcBef>
              <a:buFont typeface="Georgia"/>
              <a:buAutoNum type="arabicParenBoth"/>
              <a:tabLst>
                <a:tab pos="451484" algn="l"/>
              </a:tabLst>
            </a:pPr>
            <a:r>
              <a:rPr dirty="0" sz="1100" spc="45">
                <a:latin typeface="DejaVu Serif"/>
                <a:cs typeface="DejaVu Serif"/>
              </a:rPr>
              <a:t>f</a:t>
            </a:r>
            <a:r>
              <a:rPr dirty="0" sz="1100" spc="45">
                <a:latin typeface="Georgia"/>
                <a:cs typeface="Georgia"/>
              </a:rPr>
              <a:t>(</a:t>
            </a:r>
            <a:r>
              <a:rPr dirty="0" sz="1100" spc="45">
                <a:latin typeface="DejaVu Serif"/>
                <a:cs typeface="DejaVu Serif"/>
              </a:rPr>
              <a:t>a</a:t>
            </a:r>
            <a:r>
              <a:rPr dirty="0" sz="1100" spc="45">
                <a:latin typeface="Georgia"/>
                <a:cs typeface="Georgia"/>
              </a:rPr>
              <a:t>) </a:t>
            </a:r>
            <a:r>
              <a:rPr dirty="0" sz="1100" spc="-35">
                <a:latin typeface="Georgia"/>
                <a:cs typeface="Georgia"/>
              </a:rPr>
              <a:t>does </a:t>
            </a:r>
            <a:r>
              <a:rPr dirty="0" sz="1100" spc="-20">
                <a:latin typeface="Georgia"/>
                <a:cs typeface="Georgia"/>
              </a:rPr>
              <a:t>not </a:t>
            </a:r>
            <a:r>
              <a:rPr dirty="0" sz="1100" spc="-35">
                <a:latin typeface="Georgia"/>
                <a:cs typeface="Georgia"/>
              </a:rPr>
              <a:t>have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15">
                <a:latin typeface="Georgia"/>
                <a:cs typeface="Georgia"/>
              </a:rPr>
              <a:t>be</a:t>
            </a:r>
            <a:r>
              <a:rPr dirty="0" sz="1100" spc="-9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defined.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buAutoNum type="alphaUcPeriod" startAt="2"/>
              <a:tabLst>
                <a:tab pos="195580" algn="l"/>
              </a:tabLst>
            </a:pPr>
            <a:r>
              <a:rPr dirty="0" sz="1100" spc="-20">
                <a:latin typeface="Georgia"/>
                <a:cs typeface="Georgia"/>
              </a:rPr>
              <a:t>Solving </a:t>
            </a:r>
            <a:r>
              <a:rPr dirty="0" sz="1100" spc="-30">
                <a:latin typeface="Georgia"/>
                <a:cs typeface="Georgia"/>
              </a:rPr>
              <a:t>an</a:t>
            </a:r>
            <a:r>
              <a:rPr dirty="0" sz="1100" spc="-4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inequality</a:t>
            </a:r>
            <a:endParaRPr sz="1100">
              <a:latin typeface="Georgia"/>
              <a:cs typeface="Georgia"/>
            </a:endParaRPr>
          </a:p>
          <a:p>
            <a:pPr lvl="1" marL="396875" indent="-169545">
              <a:lnSpc>
                <a:spcPct val="100000"/>
              </a:lnSpc>
              <a:spcBef>
                <a:spcPts val="309"/>
              </a:spcBef>
              <a:buAutoNum type="arabicPeriod"/>
              <a:tabLst>
                <a:tab pos="397510" algn="l"/>
              </a:tabLst>
            </a:pPr>
            <a:r>
              <a:rPr dirty="0" sz="1100">
                <a:latin typeface="Georgia"/>
                <a:cs typeface="Georgia"/>
              </a:rPr>
              <a:t>Fill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8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blanks:</a:t>
            </a:r>
            <a:endParaRPr sz="1100">
              <a:latin typeface="Georgia"/>
              <a:cs typeface="Georgia"/>
            </a:endParaRPr>
          </a:p>
          <a:p>
            <a:pPr marL="227329">
              <a:lnSpc>
                <a:spcPct val="100000"/>
              </a:lnSpc>
              <a:spcBef>
                <a:spcPts val="305"/>
              </a:spcBef>
              <a:tabLst>
                <a:tab pos="4179570" algn="l"/>
                <a:tab pos="5814695" algn="l"/>
              </a:tabLst>
            </a:pPr>
            <a:r>
              <a:rPr dirty="0" sz="1100" spc="10">
                <a:latin typeface="Georgia"/>
                <a:cs typeface="Georgia"/>
              </a:rPr>
              <a:t>T</a:t>
            </a:r>
            <a:r>
              <a:rPr dirty="0" sz="1100" spc="-50">
                <a:latin typeface="Georgia"/>
                <a:cs typeface="Georgia"/>
              </a:rPr>
              <a:t>o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-45">
                <a:latin typeface="Georgia"/>
                <a:cs typeface="Georgia"/>
              </a:rPr>
              <a:t>a</a:t>
            </a:r>
            <a:r>
              <a:rPr dirty="0" sz="1100" spc="30">
                <a:latin typeface="Georgia"/>
                <a:cs typeface="Georgia"/>
              </a:rPr>
              <a:t>y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15">
                <a:latin typeface="Georgia"/>
                <a:cs typeface="Georgia"/>
              </a:rPr>
              <a:t>a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70">
                <a:latin typeface="DejaVu Sans"/>
                <a:cs typeface="DejaVu Sans"/>
              </a:rPr>
              <a:t>|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110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</a:t>
            </a:r>
            <a:r>
              <a:rPr dirty="0" sz="1100" spc="-50">
                <a:latin typeface="DejaVu Sans"/>
                <a:cs typeface="DejaVu Sans"/>
              </a:rPr>
              <a:t>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50">
                <a:latin typeface="DejaVu Serif"/>
                <a:cs typeface="DejaVu Serif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65">
                <a:latin typeface="Georgia"/>
                <a:cs typeface="Georgia"/>
              </a:rPr>
              <a:t>m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-15">
                <a:latin typeface="Georgia"/>
                <a:cs typeface="Georgia"/>
              </a:rPr>
              <a:t>a</a:t>
            </a:r>
            <a:r>
              <a:rPr dirty="0" sz="1100" spc="-45">
                <a:latin typeface="Georgia"/>
                <a:cs typeface="Georgia"/>
              </a:rPr>
              <a:t>n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15">
                <a:latin typeface="Georgia"/>
                <a:cs typeface="Georgia"/>
              </a:rPr>
              <a:t>a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10">
                <a:latin typeface="DejaVu Serif"/>
                <a:cs typeface="DejaVu Serif"/>
              </a:rPr>
              <a:t> 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l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-50">
                <a:latin typeface="Georgia"/>
                <a:cs typeface="Georgia"/>
              </a:rPr>
              <a:t>ss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15">
                <a:latin typeface="Georgia"/>
                <a:cs typeface="Georgia"/>
              </a:rPr>
              <a:t>a</a:t>
            </a:r>
            <a:r>
              <a:rPr dirty="0" sz="1100" spc="-45">
                <a:latin typeface="Georgia"/>
                <a:cs typeface="Georgia"/>
              </a:rPr>
              <a:t>n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-30">
                <a:latin typeface="Georgia"/>
                <a:cs typeface="Georgia"/>
              </a:rPr>
              <a:t>u</a:t>
            </a:r>
            <a:r>
              <a:rPr dirty="0" sz="1100" spc="-45">
                <a:latin typeface="Georgia"/>
                <a:cs typeface="Georgia"/>
              </a:rPr>
              <a:t>n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f</a:t>
            </a:r>
            <a:r>
              <a:rPr dirty="0" sz="1100" spc="-25">
                <a:latin typeface="Georgia"/>
                <a:cs typeface="Georgia"/>
              </a:rPr>
              <a:t>r</a:t>
            </a:r>
            <a:r>
              <a:rPr dirty="0" sz="1100" spc="-55">
                <a:latin typeface="Georgia"/>
                <a:cs typeface="Georgia"/>
              </a:rPr>
              <a:t>o</a:t>
            </a:r>
            <a:r>
              <a:rPr dirty="0" sz="1100" spc="-65">
                <a:latin typeface="Georgia"/>
                <a:cs typeface="Georgia"/>
              </a:rPr>
              <a:t>m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5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 lvl="1" marL="396875" indent="-169545">
              <a:lnSpc>
                <a:spcPct val="100000"/>
              </a:lnSpc>
              <a:spcBef>
                <a:spcPts val="1745"/>
              </a:spcBef>
              <a:buAutoNum type="arabicPeriod" startAt="2"/>
              <a:tabLst>
                <a:tab pos="397510" algn="l"/>
              </a:tabLst>
            </a:pPr>
            <a:r>
              <a:rPr dirty="0" sz="1100" spc="-30">
                <a:latin typeface="Georgia"/>
                <a:cs typeface="Georgia"/>
              </a:rPr>
              <a:t>Solve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254">
                <a:latin typeface="DejaVu Serif"/>
                <a:cs typeface="DejaVu Serif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5049" y="5263716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2" y="4293129"/>
            <a:ext cx="6411595" cy="10420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90">
                <a:latin typeface="Times New Roman"/>
                <a:cs typeface="Times New Roman"/>
              </a:rPr>
              <a:t>Deftnition </a:t>
            </a:r>
            <a:r>
              <a:rPr dirty="0" sz="1100" spc="75">
                <a:latin typeface="Times New Roman"/>
                <a:cs typeface="Times New Roman"/>
              </a:rPr>
              <a:t>2.1. </a:t>
            </a:r>
            <a:r>
              <a:rPr dirty="0" sz="1100" spc="140">
                <a:latin typeface="Times New Roman"/>
                <a:cs typeface="Times New Roman"/>
              </a:rPr>
              <a:t>The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90">
                <a:latin typeface="Times New Roman"/>
                <a:cs typeface="Times New Roman"/>
              </a:rPr>
              <a:t>Deftnition </a:t>
            </a:r>
            <a:r>
              <a:rPr dirty="0" sz="1100" spc="45">
                <a:latin typeface="Times New Roman"/>
                <a:cs typeface="Times New Roman"/>
              </a:rPr>
              <a:t>of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spc="105">
                <a:latin typeface="Times New Roman"/>
                <a:cs typeface="Times New Roman"/>
              </a:rPr>
              <a:t>Limit</a:t>
            </a:r>
            <a:endParaRPr sz="110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  <a:spcBef>
                <a:spcPts val="1025"/>
              </a:spcBef>
            </a:pPr>
            <a:r>
              <a:rPr dirty="0" sz="1100">
                <a:latin typeface="Georgia"/>
                <a:cs typeface="Georgia"/>
              </a:rPr>
              <a:t>Let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15">
                <a:latin typeface="Georgia"/>
                <a:cs typeface="Georgia"/>
              </a:rPr>
              <a:t>be </a:t>
            </a:r>
            <a:r>
              <a:rPr dirty="0" sz="1100" spc="-40">
                <a:latin typeface="Georgia"/>
                <a:cs typeface="Georgia"/>
              </a:rPr>
              <a:t>defined </a:t>
            </a:r>
            <a:r>
              <a:rPr dirty="0" sz="1100" spc="-50">
                <a:latin typeface="Georgia"/>
                <a:cs typeface="Georgia"/>
              </a:rPr>
              <a:t>on </a:t>
            </a:r>
            <a:r>
              <a:rPr dirty="0" sz="1100" spc="-30">
                <a:latin typeface="Georgia"/>
                <a:cs typeface="Georgia"/>
              </a:rPr>
              <a:t>an </a:t>
            </a:r>
            <a:r>
              <a:rPr dirty="0" sz="1100" spc="-35">
                <a:latin typeface="Georgia"/>
                <a:cs typeface="Georgia"/>
              </a:rPr>
              <a:t>open </a:t>
            </a:r>
            <a:r>
              <a:rPr dirty="0" sz="1100" spc="-25">
                <a:latin typeface="Georgia"/>
                <a:cs typeface="Georgia"/>
              </a:rPr>
              <a:t>interval </a:t>
            </a:r>
            <a:r>
              <a:rPr dirty="0" sz="1100" spc="-10">
                <a:latin typeface="Georgia"/>
                <a:cs typeface="Georgia"/>
              </a:rPr>
              <a:t>about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15">
                <a:latin typeface="Georgia"/>
                <a:cs typeface="Georgia"/>
              </a:rPr>
              <a:t>except </a:t>
            </a:r>
            <a:r>
              <a:rPr dirty="0" sz="1100" spc="-20">
                <a:latin typeface="Georgia"/>
                <a:cs typeface="Georgia"/>
              </a:rPr>
              <a:t>possibly </a:t>
            </a:r>
            <a:r>
              <a:rPr dirty="0" sz="1100" spc="10">
                <a:latin typeface="Georgia"/>
                <a:cs typeface="Georgia"/>
              </a:rPr>
              <a:t>at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15">
                <a:latin typeface="Georgia"/>
                <a:cs typeface="Georgia"/>
              </a:rPr>
              <a:t>itself. </a:t>
            </a:r>
            <a:r>
              <a:rPr dirty="0" sz="1100" spc="-10">
                <a:latin typeface="Georgia"/>
                <a:cs typeface="Georgia"/>
              </a:rPr>
              <a:t>Then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say </a:t>
            </a:r>
            <a:r>
              <a:rPr dirty="0" sz="1100" spc="5">
                <a:latin typeface="Georgia"/>
                <a:cs typeface="Georgia"/>
              </a:rPr>
              <a:t>that</a:t>
            </a:r>
            <a:r>
              <a:rPr dirty="0" sz="1100" spc="70">
                <a:latin typeface="Georgia"/>
                <a:cs typeface="Georgia"/>
              </a:rPr>
              <a:t> </a:t>
            </a:r>
            <a:r>
              <a:rPr dirty="0" sz="1100" spc="125">
                <a:latin typeface="DejaVu Serif"/>
                <a:cs typeface="DejaVu Serif"/>
              </a:rPr>
              <a:t>f</a:t>
            </a:r>
            <a:endParaRPr sz="11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15">
                <a:latin typeface="Georgia"/>
                <a:cs typeface="Georgia"/>
              </a:rPr>
              <a:t>the limit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55">
                <a:latin typeface="Georgia"/>
                <a:cs typeface="Georgia"/>
              </a:rPr>
              <a:t>we</a:t>
            </a:r>
            <a:r>
              <a:rPr dirty="0" sz="1100" spc="-1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write: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31115">
              <a:lnSpc>
                <a:spcPct val="100000"/>
              </a:lnSpc>
            </a:pPr>
            <a:r>
              <a:rPr dirty="0" sz="1100" spc="-35">
                <a:latin typeface="Georgia"/>
                <a:cs typeface="Georgia"/>
              </a:rPr>
              <a:t>lim 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150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094" y="5488938"/>
            <a:ext cx="5194300" cy="7880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-35">
                <a:latin typeface="Georgia"/>
                <a:cs typeface="Georgia"/>
              </a:rPr>
              <a:t>for </a:t>
            </a:r>
            <a:r>
              <a:rPr dirty="0" sz="1100" spc="-15">
                <a:latin typeface="Georgia"/>
                <a:cs typeface="Georgia"/>
              </a:rPr>
              <a:t>all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-75">
                <a:latin typeface="DejaVu Serif"/>
                <a:cs typeface="DejaVu Serif"/>
              </a:rPr>
              <a:t>&gt;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25">
                <a:latin typeface="Georgia"/>
                <a:cs typeface="Georgia"/>
              </a:rPr>
              <a:t>there </a:t>
            </a:r>
            <a:r>
              <a:rPr dirty="0" sz="1100" spc="-20">
                <a:latin typeface="Georgia"/>
                <a:cs typeface="Georgia"/>
              </a:rPr>
              <a:t>exists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-75">
                <a:latin typeface="DejaVu Serif"/>
                <a:cs typeface="DejaVu Serif"/>
              </a:rPr>
              <a:t>&gt;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40">
                <a:latin typeface="Georgia"/>
                <a:cs typeface="Georgia"/>
              </a:rPr>
              <a:t>such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35">
                <a:latin typeface="DejaVu Sans"/>
                <a:cs typeface="DejaVu Sans"/>
              </a:rPr>
              <a:t>|</a:t>
            </a:r>
            <a:r>
              <a:rPr dirty="0" sz="1100" spc="35">
                <a:latin typeface="DejaVu Serif"/>
                <a:cs typeface="DejaVu Serif"/>
              </a:rPr>
              <a:t>f</a:t>
            </a:r>
            <a:r>
              <a:rPr dirty="0" sz="1100" spc="35">
                <a:latin typeface="Georgia"/>
                <a:cs typeface="Georgia"/>
              </a:rPr>
              <a:t>(</a:t>
            </a:r>
            <a:r>
              <a:rPr dirty="0" sz="1100" spc="35">
                <a:latin typeface="DejaVu Serif"/>
                <a:cs typeface="DejaVu Serif"/>
              </a:rPr>
              <a:t>x</a:t>
            </a:r>
            <a:r>
              <a:rPr dirty="0" sz="1100" spc="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30">
                <a:latin typeface="DejaVu Serif"/>
                <a:cs typeface="DejaVu Serif"/>
              </a:rPr>
              <a:t>L</a:t>
            </a:r>
            <a:r>
              <a:rPr dirty="0" sz="1100" spc="-3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-35">
                <a:latin typeface="Georgia"/>
                <a:cs typeface="Georgia"/>
              </a:rPr>
              <a:t>whenever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5">
                <a:latin typeface="DejaVu Serif"/>
                <a:cs typeface="DejaVu Serif"/>
              </a:rPr>
              <a:t>a</a:t>
            </a:r>
            <a:r>
              <a:rPr dirty="0" sz="1100" spc="-7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40">
                <a:latin typeface="DejaVu Serif"/>
                <a:cs typeface="DejaVu Serif"/>
              </a:rPr>
              <a:t> </a:t>
            </a:r>
            <a:r>
              <a:rPr dirty="0" sz="1100" spc="-70">
                <a:latin typeface="DejaVu Serif"/>
                <a:cs typeface="DejaVu Serif"/>
              </a:rPr>
              <a:t>δ</a:t>
            </a:r>
            <a:r>
              <a:rPr dirty="0" sz="1100" spc="-7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dirty="0" sz="1100" spc="30">
                <a:latin typeface="Georgia"/>
                <a:cs typeface="Georgia"/>
              </a:rPr>
              <a:t>OR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5">
                <a:latin typeface="DejaVu Serif"/>
                <a:cs typeface="DejaVu Serif"/>
              </a:rPr>
              <a:t>a</a:t>
            </a:r>
            <a:r>
              <a:rPr dirty="0" sz="1100" spc="-7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-25">
                <a:latin typeface="Georgia"/>
                <a:cs typeface="Georgia"/>
              </a:rPr>
              <a:t>then </a:t>
            </a:r>
            <a:r>
              <a:rPr dirty="0" sz="1100" spc="35">
                <a:latin typeface="DejaVu Sans"/>
                <a:cs typeface="DejaVu Sans"/>
              </a:rPr>
              <a:t>|</a:t>
            </a:r>
            <a:r>
              <a:rPr dirty="0" sz="1100" spc="35">
                <a:latin typeface="DejaVu Serif"/>
                <a:cs typeface="DejaVu Serif"/>
              </a:rPr>
              <a:t>f</a:t>
            </a:r>
            <a:r>
              <a:rPr dirty="0" sz="1100" spc="35">
                <a:latin typeface="Georgia"/>
                <a:cs typeface="Georgia"/>
              </a:rPr>
              <a:t>(</a:t>
            </a:r>
            <a:r>
              <a:rPr dirty="0" sz="1100" spc="35">
                <a:latin typeface="DejaVu Serif"/>
                <a:cs typeface="DejaVu Serif"/>
              </a:rPr>
              <a:t>x</a:t>
            </a:r>
            <a:r>
              <a:rPr dirty="0" sz="1100" spc="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30">
                <a:latin typeface="DejaVu Serif"/>
                <a:cs typeface="DejaVu Serif"/>
              </a:rPr>
              <a:t>L</a:t>
            </a:r>
            <a:r>
              <a:rPr dirty="0" sz="1100" spc="-3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130">
                <a:latin typeface="DejaVu Serif"/>
                <a:cs typeface="DejaVu Serif"/>
              </a:rPr>
              <a:t> </a:t>
            </a:r>
            <a:r>
              <a:rPr dirty="0" sz="1100" spc="-110">
                <a:latin typeface="DejaVu Serif"/>
                <a:cs typeface="DejaVu Serif"/>
              </a:rPr>
              <a:t>ǫ</a:t>
            </a:r>
            <a:r>
              <a:rPr dirty="0" sz="1100" spc="-11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48023" y="3289655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71" y="19608"/>
                </a:lnTo>
                <a:lnTo>
                  <a:pt x="0" y="39217"/>
                </a:lnTo>
                <a:lnTo>
                  <a:pt x="54914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00935" y="3309264"/>
            <a:ext cx="3369310" cy="0"/>
          </a:xfrm>
          <a:custGeom>
            <a:avLst/>
            <a:gdLst/>
            <a:ahLst/>
            <a:cxnLst/>
            <a:rect l="l" t="t" r="r" b="b"/>
            <a:pathLst>
              <a:path w="3369310" h="0">
                <a:moveTo>
                  <a:pt x="0" y="0"/>
                </a:moveTo>
                <a:lnTo>
                  <a:pt x="3369058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80933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0937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60928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00932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0936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80933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40929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00935" y="325865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61324" y="1732444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69" h="55244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80933" y="1765388"/>
            <a:ext cx="0" cy="1976120"/>
          </a:xfrm>
          <a:custGeom>
            <a:avLst/>
            <a:gdLst/>
            <a:ahLst/>
            <a:cxnLst/>
            <a:rect l="l" t="t" r="r" b="b"/>
            <a:pathLst>
              <a:path w="0" h="1976120">
                <a:moveTo>
                  <a:pt x="0" y="1975878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30323" y="330926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30323" y="309326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30323" y="287726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30323" y="266125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30323" y="244525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30323" y="222925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30323" y="201325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30323" y="330926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930323" y="352526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30323" y="374126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785010" y="2986683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85010" y="277065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85010" y="2288835"/>
            <a:ext cx="95250" cy="45783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77338" y="3363130"/>
            <a:ext cx="202565" cy="45783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73553" y="336112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13508" y="336112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53576" y="336112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93531" y="336112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39696" y="336112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99628" y="336112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440929" y="1797253"/>
            <a:ext cx="2160270" cy="1728470"/>
          </a:xfrm>
          <a:custGeom>
            <a:avLst/>
            <a:gdLst/>
            <a:ahLst/>
            <a:cxnLst/>
            <a:rect l="l" t="t" r="r" b="b"/>
            <a:pathLst>
              <a:path w="2160270" h="1728470">
                <a:moveTo>
                  <a:pt x="0" y="0"/>
                </a:moveTo>
                <a:lnTo>
                  <a:pt x="44081" y="35267"/>
                </a:lnTo>
                <a:lnTo>
                  <a:pt x="88163" y="70535"/>
                </a:lnTo>
                <a:lnTo>
                  <a:pt x="132245" y="105791"/>
                </a:lnTo>
                <a:lnTo>
                  <a:pt x="176326" y="141058"/>
                </a:lnTo>
                <a:lnTo>
                  <a:pt x="220408" y="176326"/>
                </a:lnTo>
                <a:lnTo>
                  <a:pt x="264490" y="211594"/>
                </a:lnTo>
                <a:lnTo>
                  <a:pt x="308571" y="246862"/>
                </a:lnTo>
                <a:lnTo>
                  <a:pt x="352653" y="282117"/>
                </a:lnTo>
                <a:lnTo>
                  <a:pt x="396735" y="317385"/>
                </a:lnTo>
                <a:lnTo>
                  <a:pt x="440817" y="352653"/>
                </a:lnTo>
                <a:lnTo>
                  <a:pt x="484898" y="387921"/>
                </a:lnTo>
                <a:lnTo>
                  <a:pt x="528980" y="423176"/>
                </a:lnTo>
                <a:lnTo>
                  <a:pt x="573062" y="458444"/>
                </a:lnTo>
                <a:lnTo>
                  <a:pt x="617143" y="493712"/>
                </a:lnTo>
                <a:lnTo>
                  <a:pt x="661225" y="528980"/>
                </a:lnTo>
                <a:lnTo>
                  <a:pt x="705307" y="564248"/>
                </a:lnTo>
                <a:lnTo>
                  <a:pt x="749388" y="599516"/>
                </a:lnTo>
                <a:lnTo>
                  <a:pt x="793470" y="634771"/>
                </a:lnTo>
                <a:lnTo>
                  <a:pt x="837552" y="670039"/>
                </a:lnTo>
                <a:lnTo>
                  <a:pt x="881634" y="705307"/>
                </a:lnTo>
                <a:lnTo>
                  <a:pt x="925715" y="740575"/>
                </a:lnTo>
                <a:lnTo>
                  <a:pt x="969797" y="775843"/>
                </a:lnTo>
                <a:lnTo>
                  <a:pt x="1013879" y="811110"/>
                </a:lnTo>
                <a:lnTo>
                  <a:pt x="1057960" y="846366"/>
                </a:lnTo>
                <a:lnTo>
                  <a:pt x="1102042" y="881634"/>
                </a:lnTo>
                <a:lnTo>
                  <a:pt x="1146124" y="916901"/>
                </a:lnTo>
                <a:lnTo>
                  <a:pt x="1190205" y="952169"/>
                </a:lnTo>
                <a:lnTo>
                  <a:pt x="1234287" y="987437"/>
                </a:lnTo>
                <a:lnTo>
                  <a:pt x="1278369" y="1022705"/>
                </a:lnTo>
                <a:lnTo>
                  <a:pt x="1322451" y="1057960"/>
                </a:lnTo>
                <a:lnTo>
                  <a:pt x="1366532" y="1093228"/>
                </a:lnTo>
                <a:lnTo>
                  <a:pt x="1410614" y="1128496"/>
                </a:lnTo>
                <a:lnTo>
                  <a:pt x="1454696" y="1163764"/>
                </a:lnTo>
                <a:lnTo>
                  <a:pt x="1498777" y="1199032"/>
                </a:lnTo>
                <a:lnTo>
                  <a:pt x="1542859" y="1234287"/>
                </a:lnTo>
                <a:lnTo>
                  <a:pt x="1586941" y="1269555"/>
                </a:lnTo>
                <a:lnTo>
                  <a:pt x="1631022" y="1304823"/>
                </a:lnTo>
                <a:lnTo>
                  <a:pt x="1675104" y="1340091"/>
                </a:lnTo>
                <a:lnTo>
                  <a:pt x="1719186" y="1375359"/>
                </a:lnTo>
                <a:lnTo>
                  <a:pt x="1763268" y="1410627"/>
                </a:lnTo>
                <a:lnTo>
                  <a:pt x="1807349" y="1445882"/>
                </a:lnTo>
                <a:lnTo>
                  <a:pt x="1851431" y="1481150"/>
                </a:lnTo>
                <a:lnTo>
                  <a:pt x="1895513" y="1516418"/>
                </a:lnTo>
                <a:lnTo>
                  <a:pt x="1939594" y="1551686"/>
                </a:lnTo>
                <a:lnTo>
                  <a:pt x="1983676" y="1586953"/>
                </a:lnTo>
                <a:lnTo>
                  <a:pt x="2027758" y="1622221"/>
                </a:lnTo>
                <a:lnTo>
                  <a:pt x="2071839" y="1657477"/>
                </a:lnTo>
                <a:lnTo>
                  <a:pt x="2115921" y="1692744"/>
                </a:lnTo>
                <a:lnTo>
                  <a:pt x="2160003" y="1728012"/>
                </a:lnTo>
              </a:path>
            </a:pathLst>
          </a:custGeom>
          <a:ln w="189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10931" y="2985261"/>
            <a:ext cx="1890395" cy="0"/>
          </a:xfrm>
          <a:custGeom>
            <a:avLst/>
            <a:gdLst/>
            <a:ahLst/>
            <a:cxnLst/>
            <a:rect l="l" t="t" r="r" b="b"/>
            <a:pathLst>
              <a:path w="1890395" h="0">
                <a:moveTo>
                  <a:pt x="0" y="0"/>
                </a:moveTo>
                <a:lnTo>
                  <a:pt x="1890001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10931" y="2661259"/>
            <a:ext cx="1890395" cy="0"/>
          </a:xfrm>
          <a:custGeom>
            <a:avLst/>
            <a:gdLst/>
            <a:ahLst/>
            <a:cxnLst/>
            <a:rect l="l" t="t" r="r" b="b"/>
            <a:pathLst>
              <a:path w="1890395" h="0">
                <a:moveTo>
                  <a:pt x="0" y="0"/>
                </a:moveTo>
                <a:lnTo>
                  <a:pt x="1890001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10931" y="2337257"/>
            <a:ext cx="1890395" cy="0"/>
          </a:xfrm>
          <a:custGeom>
            <a:avLst/>
            <a:gdLst/>
            <a:ahLst/>
            <a:cxnLst/>
            <a:rect l="l" t="t" r="r" b="b"/>
            <a:pathLst>
              <a:path w="1890395" h="0">
                <a:moveTo>
                  <a:pt x="0" y="0"/>
                </a:moveTo>
                <a:lnTo>
                  <a:pt x="1890001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520937" y="2661259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648004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115934" y="2337257"/>
            <a:ext cx="0" cy="972185"/>
          </a:xfrm>
          <a:custGeom>
            <a:avLst/>
            <a:gdLst/>
            <a:ahLst/>
            <a:cxnLst/>
            <a:rect l="l" t="t" r="r" b="b"/>
            <a:pathLst>
              <a:path w="0" h="972185">
                <a:moveTo>
                  <a:pt x="0" y="972007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925927" y="2985261"/>
            <a:ext cx="0" cy="324485"/>
          </a:xfrm>
          <a:custGeom>
            <a:avLst/>
            <a:gdLst/>
            <a:ahLst/>
            <a:cxnLst/>
            <a:rect l="l" t="t" r="r" b="b"/>
            <a:pathLst>
              <a:path w="0" h="324485">
                <a:moveTo>
                  <a:pt x="0" y="324002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358049" y="2557334"/>
            <a:ext cx="120014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45123" y="2249221"/>
            <a:ext cx="3454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0">
                <a:latin typeface="DejaVu Serif"/>
                <a:cs typeface="DejaVu Serif"/>
              </a:rPr>
              <a:t>L</a:t>
            </a:r>
            <a:r>
              <a:rPr dirty="0" sz="1100" spc="-150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65">
                <a:latin typeface="Georgia"/>
                <a:cs typeface="Georgia"/>
              </a:rPr>
              <a:t>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45123" y="2854023"/>
            <a:ext cx="3454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0">
                <a:latin typeface="DejaVu Serif"/>
                <a:cs typeface="DejaVu Serif"/>
              </a:rPr>
              <a:t>L</a:t>
            </a:r>
            <a:r>
              <a:rPr dirty="0" sz="1100" spc="-22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37532" y="3242251"/>
            <a:ext cx="1587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baseline="-10416" sz="1200" spc="-135">
                <a:latin typeface="Verdana"/>
                <a:cs typeface="Verdana"/>
              </a:rPr>
              <a:t>1</a:t>
            </a:r>
            <a:endParaRPr baseline="-10416" sz="12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93529" y="3242251"/>
            <a:ext cx="1587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baseline="-10416" sz="1200" spc="-135">
                <a:latin typeface="Verdana"/>
                <a:cs typeface="Verdana"/>
              </a:rPr>
              <a:t>2</a:t>
            </a:r>
            <a:endParaRPr baseline="-10416" sz="12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3097" y="771269"/>
            <a:ext cx="6426200" cy="1543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3200"/>
              </a:lnSpc>
              <a:spcBef>
                <a:spcPts val="10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2.4.1. </a:t>
            </a:r>
            <a:r>
              <a:rPr dirty="0" sz="1100" spc="-25">
                <a:latin typeface="Georgia"/>
                <a:cs typeface="Georgia"/>
              </a:rPr>
              <a:t>Consider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function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50">
                <a:latin typeface="DejaVu Sans"/>
                <a:cs typeface="DejaVu Sans"/>
              </a:rPr>
              <a:t>−</a:t>
            </a:r>
            <a:r>
              <a:rPr dirty="0" sz="1100" spc="-50">
                <a:latin typeface="Georgia"/>
                <a:cs typeface="Georgia"/>
              </a:rPr>
              <a:t>2</a:t>
            </a:r>
            <a:r>
              <a:rPr dirty="0" sz="1100" spc="-50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20">
                <a:latin typeface="Georgia"/>
                <a:cs typeface="Georgia"/>
              </a:rPr>
              <a:t>5. </a:t>
            </a:r>
            <a:r>
              <a:rPr dirty="0" sz="1100" spc="-65">
                <a:latin typeface="Georgia"/>
                <a:cs typeface="Georgia"/>
              </a:rPr>
              <a:t>How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35">
                <a:latin typeface="Georgia"/>
                <a:cs typeface="Georgia"/>
              </a:rPr>
              <a:t>1, </a:t>
            </a:r>
            <a:r>
              <a:rPr dirty="0" sz="1100" spc="-35">
                <a:latin typeface="Georgia"/>
                <a:cs typeface="Georgia"/>
              </a:rPr>
              <a:t>must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35">
                <a:latin typeface="Georgia"/>
                <a:cs typeface="Georgia"/>
              </a:rPr>
              <a:t>hold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15">
                <a:latin typeface="Georgia"/>
                <a:cs typeface="Georgia"/>
              </a:rPr>
              <a:t>be </a:t>
            </a:r>
            <a:r>
              <a:rPr dirty="0" sz="1100" spc="-40">
                <a:latin typeface="Georgia"/>
                <a:cs typeface="Georgia"/>
              </a:rPr>
              <a:t>sure 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35">
                <a:latin typeface="Georgia"/>
                <a:cs typeface="Georgia"/>
              </a:rPr>
              <a:t>lies </a:t>
            </a:r>
            <a:r>
              <a:rPr dirty="0" sz="1100" spc="-20">
                <a:latin typeface="Georgia"/>
                <a:cs typeface="Georgia"/>
              </a:rPr>
              <a:t>within </a:t>
            </a:r>
            <a:r>
              <a:rPr dirty="0" sz="1100" spc="10">
                <a:latin typeface="Georgia"/>
                <a:cs typeface="Georgia"/>
              </a:rPr>
              <a:t>1.5 </a:t>
            </a:r>
            <a:r>
              <a:rPr dirty="0" sz="1100" spc="-20">
                <a:latin typeface="Georgia"/>
                <a:cs typeface="Georgia"/>
              </a:rPr>
              <a:t>units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45">
                <a:latin typeface="DejaVu Serif"/>
                <a:cs typeface="DejaVu Serif"/>
              </a:rPr>
              <a:t>f</a:t>
            </a:r>
            <a:r>
              <a:rPr dirty="0" sz="1100" spc="45">
                <a:latin typeface="Georgia"/>
                <a:cs typeface="Georgia"/>
              </a:rPr>
              <a:t>(</a:t>
            </a:r>
            <a:r>
              <a:rPr dirty="0" sz="1100" spc="45">
                <a:latin typeface="DejaVu Serif"/>
                <a:cs typeface="DejaVu Serif"/>
              </a:rPr>
              <a:t>a</a:t>
            </a:r>
            <a:r>
              <a:rPr dirty="0" sz="1100" spc="4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40">
                <a:latin typeface="Georgia"/>
                <a:cs typeface="Georgia"/>
              </a:rPr>
              <a:t>3? In </a:t>
            </a:r>
            <a:r>
              <a:rPr dirty="0" sz="1100" spc="-30">
                <a:latin typeface="Georgia"/>
                <a:cs typeface="Georgia"/>
              </a:rPr>
              <a:t>terms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definition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50">
                <a:latin typeface="DejaVu Sans"/>
                <a:cs typeface="DejaVu Sans"/>
              </a:rPr>
              <a:t>−</a:t>
            </a:r>
            <a:r>
              <a:rPr dirty="0" sz="1100" spc="-50">
                <a:latin typeface="Georgia"/>
                <a:cs typeface="Georgia"/>
              </a:rPr>
              <a:t>2</a:t>
            </a:r>
            <a:r>
              <a:rPr dirty="0" sz="1100" spc="-50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20">
                <a:latin typeface="Georgia"/>
                <a:cs typeface="Georgia"/>
              </a:rPr>
              <a:t>5,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35">
                <a:latin typeface="Georgia"/>
                <a:cs typeface="Georgia"/>
              </a:rPr>
              <a:t>1,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65">
                <a:latin typeface="Georgia"/>
                <a:cs typeface="Georgia"/>
              </a:rPr>
              <a:t>3 </a:t>
            </a:r>
            <a:r>
              <a:rPr dirty="0" sz="1100" spc="-30">
                <a:latin typeface="Georgia"/>
                <a:cs typeface="Georgia"/>
              </a:rPr>
              <a:t>and 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r>
              <a:rPr dirty="0" sz="1100" spc="-17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40">
                <a:latin typeface="Georgia"/>
                <a:cs typeface="Georgia"/>
              </a:rPr>
              <a:t> </a:t>
            </a:r>
            <a:r>
              <a:rPr dirty="0" sz="1100" spc="-10">
                <a:latin typeface="Georgia"/>
                <a:cs typeface="Georgia"/>
              </a:rPr>
              <a:t>1</a:t>
            </a:r>
            <a:r>
              <a:rPr dirty="0" sz="1100" spc="-10">
                <a:latin typeface="DejaVu Serif"/>
                <a:cs typeface="DejaVu Serif"/>
              </a:rPr>
              <a:t>.</a:t>
            </a:r>
            <a:r>
              <a:rPr dirty="0" sz="1100" spc="-10">
                <a:latin typeface="Georgia"/>
                <a:cs typeface="Georgia"/>
              </a:rPr>
              <a:t>5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distance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between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-10416" sz="1200" spc="-67">
                <a:latin typeface="Verdana"/>
                <a:cs typeface="Verdana"/>
              </a:rPr>
              <a:t>1</a:t>
            </a:r>
            <a:r>
              <a:rPr dirty="0" baseline="-10416" sz="1200" spc="202">
                <a:latin typeface="Verdana"/>
                <a:cs typeface="Verdana"/>
              </a:rPr>
              <a:t> </a:t>
            </a:r>
            <a:r>
              <a:rPr dirty="0" sz="1100" spc="-30">
                <a:latin typeface="Georgia"/>
                <a:cs typeface="Georgia"/>
              </a:rPr>
              <a:t>and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30">
                <a:latin typeface="Georgia"/>
                <a:cs typeface="Georgia"/>
              </a:rPr>
              <a:t>OR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distance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between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-10416" sz="1200" spc="-67">
                <a:latin typeface="Verdana"/>
                <a:cs typeface="Verdana"/>
              </a:rPr>
              <a:t>2</a:t>
            </a:r>
            <a:r>
              <a:rPr dirty="0" baseline="-10416" sz="1200" spc="202">
                <a:latin typeface="Verdana"/>
                <a:cs typeface="Verdana"/>
              </a:rPr>
              <a:t> </a:t>
            </a:r>
            <a:r>
              <a:rPr dirty="0" sz="1100" spc="-30">
                <a:latin typeface="Georgia"/>
                <a:cs typeface="Georgia"/>
              </a:rPr>
              <a:t>and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is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desired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value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of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70">
                <a:latin typeface="DejaVu Serif"/>
                <a:cs typeface="DejaVu Serif"/>
              </a:rPr>
              <a:t>δ</a:t>
            </a:r>
            <a:r>
              <a:rPr dirty="0" sz="1100" spc="-7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 marL="1247775">
              <a:lnSpc>
                <a:spcPct val="100000"/>
              </a:lnSpc>
              <a:spcBef>
                <a:spcPts val="935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124585">
              <a:lnSpc>
                <a:spcPct val="100000"/>
              </a:lnSpc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  <a:p>
            <a:pPr marL="1124585">
              <a:lnSpc>
                <a:spcPct val="100000"/>
              </a:lnSpc>
              <a:spcBef>
                <a:spcPts val="380"/>
              </a:spcBef>
            </a:pP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443597" y="3187848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88207" y="3953835"/>
            <a:ext cx="5734685" cy="61595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100" spc="-50">
                <a:latin typeface="Georgia"/>
                <a:cs typeface="Georgia"/>
              </a:rPr>
              <a:t>We </a:t>
            </a:r>
            <a:r>
              <a:rPr dirty="0" sz="1100" spc="-25">
                <a:latin typeface="Georgia"/>
                <a:cs typeface="Georgia"/>
              </a:rPr>
              <a:t>can </a:t>
            </a:r>
            <a:r>
              <a:rPr dirty="0" sz="1100" spc="-30">
                <a:latin typeface="Georgia"/>
                <a:cs typeface="Georgia"/>
              </a:rPr>
              <a:t>also </a:t>
            </a:r>
            <a:r>
              <a:rPr dirty="0" sz="1100" spc="-45">
                <a:latin typeface="Georgia"/>
                <a:cs typeface="Georgia"/>
              </a:rPr>
              <a:t>use </a:t>
            </a:r>
            <a:r>
              <a:rPr dirty="0" sz="1100" spc="-20">
                <a:latin typeface="Georgia"/>
                <a:cs typeface="Georgia"/>
              </a:rPr>
              <a:t>algebra. </a:t>
            </a:r>
            <a:r>
              <a:rPr dirty="0" sz="1100" spc="-50">
                <a:latin typeface="Georgia"/>
                <a:cs typeface="Georgia"/>
              </a:rPr>
              <a:t>We </a:t>
            </a:r>
            <a:r>
              <a:rPr dirty="0" sz="1100" spc="-30">
                <a:latin typeface="Georgia"/>
                <a:cs typeface="Georgia"/>
              </a:rPr>
              <a:t>want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5">
                <a:latin typeface="Georgia"/>
                <a:cs typeface="Georgia"/>
              </a:rPr>
              <a:t>know </a:t>
            </a:r>
            <a:r>
              <a:rPr dirty="0" sz="1100" spc="-40">
                <a:latin typeface="Georgia"/>
                <a:cs typeface="Georgia"/>
              </a:rPr>
              <a:t>when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35">
                <a:latin typeface="DejaVu Sans"/>
                <a:cs typeface="DejaVu Sans"/>
              </a:rPr>
              <a:t>|</a:t>
            </a:r>
            <a:r>
              <a:rPr dirty="0" sz="1100" spc="35">
                <a:latin typeface="DejaVu Serif"/>
                <a:cs typeface="DejaVu Serif"/>
              </a:rPr>
              <a:t>f</a:t>
            </a:r>
            <a:r>
              <a:rPr dirty="0" sz="1100" spc="35">
                <a:latin typeface="Georgia"/>
                <a:cs typeface="Georgia"/>
              </a:rPr>
              <a:t>(</a:t>
            </a:r>
            <a:r>
              <a:rPr dirty="0" sz="1100" spc="35">
                <a:latin typeface="DejaVu Serif"/>
                <a:cs typeface="DejaVu Serif"/>
              </a:rPr>
              <a:t>x</a:t>
            </a:r>
            <a:r>
              <a:rPr dirty="0" sz="1100" spc="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30">
                <a:latin typeface="DejaVu Serif"/>
                <a:cs typeface="DejaVu Serif"/>
              </a:rPr>
              <a:t>L</a:t>
            </a:r>
            <a:r>
              <a:rPr dirty="0" sz="1100" spc="-3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10">
                <a:latin typeface="Georgia"/>
                <a:cs typeface="Georgia"/>
              </a:rPr>
              <a:t>1</a:t>
            </a:r>
            <a:r>
              <a:rPr dirty="0" sz="1100" spc="-10">
                <a:latin typeface="DejaVu Serif"/>
                <a:cs typeface="DejaVu Serif"/>
              </a:rPr>
              <a:t>.</a:t>
            </a:r>
            <a:r>
              <a:rPr dirty="0" sz="1100" spc="-10">
                <a:latin typeface="Georgia"/>
                <a:cs typeface="Georgia"/>
              </a:rPr>
              <a:t>5? </a:t>
            </a:r>
            <a:r>
              <a:rPr dirty="0" sz="1100" spc="-50">
                <a:latin typeface="Georgia"/>
                <a:cs typeface="Georgia"/>
              </a:rPr>
              <a:t>We </a:t>
            </a:r>
            <a:r>
              <a:rPr dirty="0" sz="1100" spc="-35">
                <a:latin typeface="Georgia"/>
                <a:cs typeface="Georgia"/>
              </a:rPr>
              <a:t>solve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-105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inequality:</a:t>
            </a:r>
            <a:endParaRPr sz="1100">
              <a:latin typeface="Georgia"/>
              <a:cs typeface="Georgia"/>
            </a:endParaRPr>
          </a:p>
          <a:p>
            <a:pPr marL="408305">
              <a:lnSpc>
                <a:spcPct val="100000"/>
              </a:lnSpc>
              <a:spcBef>
                <a:spcPts val="190"/>
              </a:spcBef>
            </a:pPr>
            <a:r>
              <a:rPr dirty="0" sz="1100" spc="35">
                <a:latin typeface="DejaVu Sans"/>
                <a:cs typeface="DejaVu Sans"/>
              </a:rPr>
              <a:t>|</a:t>
            </a:r>
            <a:r>
              <a:rPr dirty="0" sz="1100" spc="35">
                <a:latin typeface="DejaVu Serif"/>
                <a:cs typeface="DejaVu Serif"/>
              </a:rPr>
              <a:t>f</a:t>
            </a:r>
            <a:r>
              <a:rPr dirty="0" sz="1100" spc="35">
                <a:latin typeface="Georgia"/>
                <a:cs typeface="Georgia"/>
              </a:rPr>
              <a:t>(</a:t>
            </a:r>
            <a:r>
              <a:rPr dirty="0" sz="1100" spc="35">
                <a:latin typeface="DejaVu Serif"/>
                <a:cs typeface="DejaVu Serif"/>
              </a:rPr>
              <a:t>x</a:t>
            </a:r>
            <a:r>
              <a:rPr dirty="0" sz="1100" spc="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   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90">
                <a:latin typeface="DejaVu Serif"/>
                <a:cs typeface="DejaVu Serif"/>
              </a:rPr>
              <a:t> </a:t>
            </a:r>
            <a:r>
              <a:rPr dirty="0" sz="1100" spc="-10">
                <a:latin typeface="Georgia"/>
                <a:cs typeface="Georgia"/>
              </a:rPr>
              <a:t>1</a:t>
            </a:r>
            <a:r>
              <a:rPr dirty="0" sz="1100" spc="-10">
                <a:latin typeface="DejaVu Serif"/>
                <a:cs typeface="DejaVu Serif"/>
              </a:rPr>
              <a:t>.</a:t>
            </a:r>
            <a:r>
              <a:rPr dirty="0" sz="1100" spc="-1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 marL="75565">
              <a:lnSpc>
                <a:spcPct val="100000"/>
              </a:lnSpc>
              <a:spcBef>
                <a:spcPts val="305"/>
              </a:spcBef>
            </a:pPr>
            <a:r>
              <a:rPr dirty="0" sz="1100" spc="-45">
                <a:latin typeface="DejaVu Sans"/>
                <a:cs typeface="DejaVu Sans"/>
              </a:rPr>
              <a:t>|</a:t>
            </a:r>
            <a:r>
              <a:rPr dirty="0" sz="1100" spc="-45">
                <a:latin typeface="Georgia"/>
                <a:cs typeface="Georgia"/>
              </a:rPr>
              <a:t>(</a:t>
            </a:r>
            <a:r>
              <a:rPr dirty="0" sz="1100" spc="-45">
                <a:latin typeface="DejaVu Sans"/>
                <a:cs typeface="DejaVu Sans"/>
              </a:rPr>
              <a:t>−</a:t>
            </a:r>
            <a:r>
              <a:rPr dirty="0" sz="1100" spc="-45">
                <a:latin typeface="Georgia"/>
                <a:cs typeface="Georgia"/>
              </a:rPr>
              <a:t>2</a:t>
            </a:r>
            <a:r>
              <a:rPr dirty="0" sz="1100" spc="-45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15">
                <a:latin typeface="Georgia"/>
                <a:cs typeface="Georgia"/>
              </a:rPr>
              <a:t>5)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   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185">
                <a:latin typeface="DejaVu Serif"/>
                <a:cs typeface="DejaVu Serif"/>
              </a:rPr>
              <a:t> </a:t>
            </a:r>
            <a:r>
              <a:rPr dirty="0" sz="1100" spc="-10">
                <a:latin typeface="Georgia"/>
                <a:cs typeface="Georgia"/>
              </a:rPr>
              <a:t>1</a:t>
            </a:r>
            <a:r>
              <a:rPr dirty="0" sz="1100" spc="-10">
                <a:latin typeface="DejaVu Serif"/>
                <a:cs typeface="DejaVu Serif"/>
              </a:rPr>
              <a:t>.</a:t>
            </a:r>
            <a:r>
              <a:rPr dirty="0" sz="1100" spc="-1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426142" y="6257810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134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673099" y="6218168"/>
            <a:ext cx="64211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2.4.2. </a:t>
            </a:r>
            <a:r>
              <a:rPr dirty="0" sz="1100" spc="-40">
                <a:latin typeface="Georgia"/>
                <a:cs typeface="Georgia"/>
              </a:rPr>
              <a:t>Use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graph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baseline="42929" sz="1650" spc="97">
                <a:latin typeface="DejaVu Sans"/>
                <a:cs typeface="DejaVu Sans"/>
              </a:rPr>
              <a:t>√</a:t>
            </a:r>
            <a:r>
              <a:rPr dirty="0" sz="1100" spc="65">
                <a:latin typeface="Georgia"/>
                <a:cs typeface="Georgia"/>
              </a:rPr>
              <a:t>19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>
                <a:latin typeface="Georgia"/>
                <a:cs typeface="Georgia"/>
              </a:rPr>
              <a:t>,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25">
                <a:latin typeface="Georgia"/>
                <a:cs typeface="Georgia"/>
              </a:rPr>
              <a:t>10,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65">
                <a:latin typeface="Georgia"/>
                <a:cs typeface="Georgia"/>
              </a:rPr>
              <a:t>3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70">
                <a:latin typeface="Georgia"/>
                <a:cs typeface="Georgia"/>
              </a:rPr>
              <a:t>1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35">
                <a:latin typeface="Georgia"/>
                <a:cs typeface="Georgia"/>
              </a:rPr>
              <a:t>determine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value </a:t>
            </a:r>
            <a:r>
              <a:rPr dirty="0" sz="1100" spc="-40">
                <a:latin typeface="Georgia"/>
                <a:cs typeface="Georgia"/>
              </a:rPr>
              <a:t>of</a:t>
            </a:r>
            <a:r>
              <a:rPr dirty="0" sz="1100" spc="-100">
                <a:latin typeface="Georgia"/>
                <a:cs typeface="Georgia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50305" y="6550276"/>
            <a:ext cx="3016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5">
                <a:latin typeface="Verdana"/>
                <a:cs typeface="Verdana"/>
              </a:rPr>
              <a:t>1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349088" y="6309041"/>
            <a:ext cx="1409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204">
                <a:latin typeface="DejaVu Sans"/>
                <a:cs typeface="DejaVu Sans"/>
              </a:rPr>
              <a:t>√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477223" y="6457479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134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673105" y="6424597"/>
            <a:ext cx="61341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04035" algn="l"/>
              </a:tabLst>
            </a:pPr>
            <a:r>
              <a:rPr dirty="0" sz="1100" spc="-35">
                <a:latin typeface="Georgia"/>
                <a:cs typeface="Georgia"/>
              </a:rPr>
              <a:t>using  </a:t>
            </a:r>
            <a:r>
              <a:rPr dirty="0" sz="1100" spc="-15">
                <a:latin typeface="Georgia"/>
                <a:cs typeface="Georgia"/>
              </a:rPr>
              <a:t>the  </a:t>
            </a:r>
            <a:r>
              <a:rPr dirty="0" sz="1100" spc="-30">
                <a:latin typeface="Georgia"/>
                <a:cs typeface="Georgia"/>
              </a:rPr>
              <a:t>definition</a:t>
            </a:r>
            <a:r>
              <a:rPr dirty="0" sz="1100" spc="-105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of  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	</a:t>
            </a:r>
            <a:r>
              <a:rPr dirty="0" sz="1100" spc="-5">
                <a:latin typeface="Georgia"/>
                <a:cs typeface="Georgia"/>
              </a:rPr>
              <a:t>19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35">
                <a:latin typeface="Georgia"/>
                <a:cs typeface="Georgia"/>
              </a:rPr>
              <a:t>3. </a:t>
            </a:r>
            <a:r>
              <a:rPr dirty="0" sz="1100" spc="-20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15">
                <a:latin typeface="Georgia"/>
                <a:cs typeface="Georgia"/>
              </a:rPr>
              <a:t>this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will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45">
                <a:latin typeface="Georgia"/>
                <a:cs typeface="Georgia"/>
              </a:rPr>
              <a:t>number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-40">
                <a:latin typeface="Georgia"/>
                <a:cs typeface="Georgia"/>
              </a:rPr>
              <a:t>such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95">
                <a:latin typeface="DejaVu Sans"/>
                <a:cs typeface="DejaVu Sans"/>
              </a:rPr>
              <a:t> </a:t>
            </a:r>
            <a:r>
              <a:rPr dirty="0" sz="1100" spc="-35">
                <a:latin typeface="Georgia"/>
                <a:cs typeface="Georgia"/>
              </a:rPr>
              <a:t>10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81759" y="6424598"/>
            <a:ext cx="3124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95">
                <a:latin typeface="DejaVu Serif"/>
                <a:cs typeface="DejaVu Serif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27197" y="6550555"/>
            <a:ext cx="5600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46100" algn="l"/>
              </a:tabLst>
            </a:pPr>
            <a:r>
              <a:rPr dirty="0" sz="1100" spc="204">
                <a:latin typeface="DejaVu Sans"/>
                <a:cs typeface="DejaVu Sans"/>
              </a:rPr>
              <a:t>√</a:t>
            </a:r>
            <a:r>
              <a:rPr dirty="0" u="sng" sz="1100" spc="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73096" y="6659374"/>
            <a:ext cx="14516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5">
                <a:latin typeface="Georgia"/>
                <a:cs typeface="Georgia"/>
              </a:rPr>
              <a:t>then </a:t>
            </a:r>
            <a:r>
              <a:rPr dirty="0" sz="1100" spc="-70">
                <a:latin typeface="DejaVu Sans"/>
                <a:cs typeface="DejaVu Sans"/>
              </a:rPr>
              <a:t>|</a:t>
            </a:r>
            <a:r>
              <a:rPr dirty="0" sz="1100" spc="204">
                <a:latin typeface="DejaVu Sans"/>
                <a:cs typeface="DejaVu Sans"/>
              </a:rPr>
              <a:t> </a:t>
            </a:r>
            <a:r>
              <a:rPr dirty="0" sz="1100" spc="-5">
                <a:latin typeface="Georgia"/>
                <a:cs typeface="Georgia"/>
              </a:rPr>
              <a:t>19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100">
                <a:latin typeface="DejaVu Serif"/>
                <a:cs typeface="DejaVu Serif"/>
              </a:rPr>
              <a:t> </a:t>
            </a:r>
            <a:r>
              <a:rPr dirty="0" sz="1100" spc="35">
                <a:latin typeface="Georgia"/>
                <a:cs typeface="Georgia"/>
              </a:rPr>
              <a:t>1.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201071" y="8846463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71" y="19610"/>
                </a:lnTo>
                <a:lnTo>
                  <a:pt x="0" y="39221"/>
                </a:lnTo>
                <a:lnTo>
                  <a:pt x="54914" y="196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900836" y="8866073"/>
            <a:ext cx="3322320" cy="0"/>
          </a:xfrm>
          <a:custGeom>
            <a:avLst/>
            <a:gdLst/>
            <a:ahLst/>
            <a:cxnLst/>
            <a:rect l="l" t="t" r="r" b="b"/>
            <a:pathLst>
              <a:path w="3322320" h="0">
                <a:moveTo>
                  <a:pt x="0" y="0"/>
                </a:moveTo>
                <a:lnTo>
                  <a:pt x="3322205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188834" y="881546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22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628811" y="881546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22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068788" y="881546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22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188834" y="881546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22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169223" y="7505255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5">
                <a:moveTo>
                  <a:pt x="19611" y="0"/>
                </a:moveTo>
                <a:lnTo>
                  <a:pt x="0" y="54914"/>
                </a:lnTo>
                <a:lnTo>
                  <a:pt x="19611" y="32943"/>
                </a:lnTo>
                <a:lnTo>
                  <a:pt x="31375" y="32943"/>
                </a:lnTo>
                <a:lnTo>
                  <a:pt x="19611" y="0"/>
                </a:lnTo>
                <a:close/>
              </a:path>
              <a:path w="39369" h="55245">
                <a:moveTo>
                  <a:pt x="31375" y="32943"/>
                </a:moveTo>
                <a:lnTo>
                  <a:pt x="19611" y="32943"/>
                </a:lnTo>
                <a:lnTo>
                  <a:pt x="39221" y="54914"/>
                </a:lnTo>
                <a:lnTo>
                  <a:pt x="31375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188834" y="7538199"/>
            <a:ext cx="0" cy="1760220"/>
          </a:xfrm>
          <a:custGeom>
            <a:avLst/>
            <a:gdLst/>
            <a:ahLst/>
            <a:cxnLst/>
            <a:rect l="l" t="t" r="r" b="b"/>
            <a:pathLst>
              <a:path w="0" h="1760220">
                <a:moveTo>
                  <a:pt x="0" y="1759877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138222" y="886607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138222" y="865007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138222" y="843406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138222" y="8218068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138222" y="800206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138222" y="778606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138222" y="886607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138222" y="908207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138222" y="929807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22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885239" y="8919941"/>
            <a:ext cx="202565" cy="45783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46934" y="8918054"/>
            <a:ext cx="1644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986888" y="8918054"/>
            <a:ext cx="1644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044837" y="7900086"/>
            <a:ext cx="2880360" cy="966469"/>
          </a:xfrm>
          <a:custGeom>
            <a:avLst/>
            <a:gdLst/>
            <a:ahLst/>
            <a:cxnLst/>
            <a:rect l="l" t="t" r="r" b="b"/>
            <a:pathLst>
              <a:path w="2880360" h="966470">
                <a:moveTo>
                  <a:pt x="0" y="0"/>
                </a:moveTo>
                <a:lnTo>
                  <a:pt x="58771" y="9906"/>
                </a:lnTo>
                <a:lnTo>
                  <a:pt x="117549" y="19913"/>
                </a:lnTo>
                <a:lnTo>
                  <a:pt x="176321" y="30035"/>
                </a:lnTo>
                <a:lnTo>
                  <a:pt x="235093" y="40259"/>
                </a:lnTo>
                <a:lnTo>
                  <a:pt x="293869" y="50609"/>
                </a:lnTo>
                <a:lnTo>
                  <a:pt x="352644" y="61061"/>
                </a:lnTo>
                <a:lnTo>
                  <a:pt x="411420" y="71653"/>
                </a:lnTo>
                <a:lnTo>
                  <a:pt x="470195" y="82359"/>
                </a:lnTo>
                <a:lnTo>
                  <a:pt x="528971" y="93205"/>
                </a:lnTo>
                <a:lnTo>
                  <a:pt x="587747" y="104178"/>
                </a:lnTo>
                <a:lnTo>
                  <a:pt x="646522" y="115303"/>
                </a:lnTo>
                <a:lnTo>
                  <a:pt x="705285" y="126568"/>
                </a:lnTo>
                <a:lnTo>
                  <a:pt x="764073" y="137998"/>
                </a:lnTo>
                <a:lnTo>
                  <a:pt x="822836" y="149580"/>
                </a:lnTo>
                <a:lnTo>
                  <a:pt x="881612" y="161328"/>
                </a:lnTo>
                <a:lnTo>
                  <a:pt x="940388" y="173240"/>
                </a:lnTo>
                <a:lnTo>
                  <a:pt x="999163" y="185343"/>
                </a:lnTo>
                <a:lnTo>
                  <a:pt x="1057939" y="197637"/>
                </a:lnTo>
                <a:lnTo>
                  <a:pt x="1116714" y="210134"/>
                </a:lnTo>
                <a:lnTo>
                  <a:pt x="1175490" y="222834"/>
                </a:lnTo>
                <a:lnTo>
                  <a:pt x="1234266" y="235762"/>
                </a:lnTo>
                <a:lnTo>
                  <a:pt x="1293041" y="248920"/>
                </a:lnTo>
                <a:lnTo>
                  <a:pt x="1351817" y="262331"/>
                </a:lnTo>
                <a:lnTo>
                  <a:pt x="1410592" y="275996"/>
                </a:lnTo>
                <a:lnTo>
                  <a:pt x="1469355" y="289941"/>
                </a:lnTo>
                <a:lnTo>
                  <a:pt x="1528131" y="304165"/>
                </a:lnTo>
                <a:lnTo>
                  <a:pt x="1586906" y="318719"/>
                </a:lnTo>
                <a:lnTo>
                  <a:pt x="1645682" y="333590"/>
                </a:lnTo>
                <a:lnTo>
                  <a:pt x="1704458" y="348830"/>
                </a:lnTo>
                <a:lnTo>
                  <a:pt x="1763233" y="364464"/>
                </a:lnTo>
                <a:lnTo>
                  <a:pt x="1822009" y="380504"/>
                </a:lnTo>
                <a:lnTo>
                  <a:pt x="1880784" y="397002"/>
                </a:lnTo>
                <a:lnTo>
                  <a:pt x="1939560" y="413994"/>
                </a:lnTo>
                <a:lnTo>
                  <a:pt x="1998336" y="431520"/>
                </a:lnTo>
                <a:lnTo>
                  <a:pt x="2057111" y="449643"/>
                </a:lnTo>
                <a:lnTo>
                  <a:pt x="2115887" y="468426"/>
                </a:lnTo>
                <a:lnTo>
                  <a:pt x="2174662" y="487946"/>
                </a:lnTo>
                <a:lnTo>
                  <a:pt x="2233438" y="508292"/>
                </a:lnTo>
                <a:lnTo>
                  <a:pt x="2292201" y="529602"/>
                </a:lnTo>
                <a:lnTo>
                  <a:pt x="2350977" y="551992"/>
                </a:lnTo>
                <a:lnTo>
                  <a:pt x="2409752" y="575665"/>
                </a:lnTo>
                <a:lnTo>
                  <a:pt x="2468528" y="600875"/>
                </a:lnTo>
                <a:lnTo>
                  <a:pt x="2527303" y="627964"/>
                </a:lnTo>
                <a:lnTo>
                  <a:pt x="2586079" y="657415"/>
                </a:lnTo>
                <a:lnTo>
                  <a:pt x="2644855" y="689991"/>
                </a:lnTo>
                <a:lnTo>
                  <a:pt x="2703630" y="726960"/>
                </a:lnTo>
                <a:lnTo>
                  <a:pt x="2762406" y="770826"/>
                </a:lnTo>
                <a:lnTo>
                  <a:pt x="2821181" y="827989"/>
                </a:lnTo>
                <a:lnTo>
                  <a:pt x="2879957" y="965987"/>
                </a:lnTo>
              </a:path>
            </a:pathLst>
          </a:custGeom>
          <a:ln w="189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116835" y="8434069"/>
            <a:ext cx="2232025" cy="0"/>
          </a:xfrm>
          <a:custGeom>
            <a:avLst/>
            <a:gdLst/>
            <a:ahLst/>
            <a:cxnLst/>
            <a:rect l="l" t="t" r="r" b="b"/>
            <a:pathLst>
              <a:path w="2232025" h="0">
                <a:moveTo>
                  <a:pt x="0" y="0"/>
                </a:moveTo>
                <a:lnTo>
                  <a:pt x="2231964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116835" y="8218068"/>
            <a:ext cx="1512570" cy="0"/>
          </a:xfrm>
          <a:custGeom>
            <a:avLst/>
            <a:gdLst/>
            <a:ahLst/>
            <a:cxnLst/>
            <a:rect l="l" t="t" r="r" b="b"/>
            <a:pathLst>
              <a:path w="1512570" h="0">
                <a:moveTo>
                  <a:pt x="0" y="0"/>
                </a:moveTo>
                <a:lnTo>
                  <a:pt x="1511975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116835" y="8002066"/>
            <a:ext cx="504190" cy="0"/>
          </a:xfrm>
          <a:custGeom>
            <a:avLst/>
            <a:gdLst/>
            <a:ahLst/>
            <a:cxnLst/>
            <a:rect l="l" t="t" r="r" b="b"/>
            <a:pathLst>
              <a:path w="504190" h="0">
                <a:moveTo>
                  <a:pt x="0" y="0"/>
                </a:moveTo>
                <a:lnTo>
                  <a:pt x="503989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620824" y="8002066"/>
            <a:ext cx="0" cy="864235"/>
          </a:xfrm>
          <a:custGeom>
            <a:avLst/>
            <a:gdLst/>
            <a:ahLst/>
            <a:cxnLst/>
            <a:rect l="l" t="t" r="r" b="b"/>
            <a:pathLst>
              <a:path w="0" h="864234">
                <a:moveTo>
                  <a:pt x="0" y="864006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628811" y="8218068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4">
                <a:moveTo>
                  <a:pt x="0" y="648004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348799" y="8434069"/>
            <a:ext cx="0" cy="432434"/>
          </a:xfrm>
          <a:custGeom>
            <a:avLst/>
            <a:gdLst/>
            <a:ahLst/>
            <a:cxnLst/>
            <a:rect l="l" t="t" r="r" b="b"/>
            <a:pathLst>
              <a:path w="0" h="432434">
                <a:moveTo>
                  <a:pt x="0" y="432003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1430391" y="8865234"/>
            <a:ext cx="329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220">
                <a:latin typeface="DejaVu Sans"/>
                <a:cs typeface="DejaVu Sans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791529" y="9773246"/>
            <a:ext cx="189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z="1100" spc="85">
                <a:latin typeface="Georgia"/>
                <a:cs typeface="Georgia"/>
              </a:rPr>
              <a:t>10</a:t>
            </a:fld>
            <a:endParaRPr sz="1100">
              <a:latin typeface="Georgia"/>
              <a:cs typeface="Georg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158361" y="8865234"/>
            <a:ext cx="329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135">
                <a:latin typeface="Georgia"/>
                <a:cs typeface="Georgia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61146" y="7219161"/>
            <a:ext cx="648970" cy="15163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Times New Roman"/>
              <a:cs typeface="Times New Roman"/>
            </a:endParaRPr>
          </a:p>
          <a:p>
            <a:pPr algn="r" marR="127000">
              <a:lnSpc>
                <a:spcPct val="100000"/>
              </a:lnSpc>
            </a:pP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 algn="r" marR="127000">
              <a:lnSpc>
                <a:spcPct val="100000"/>
              </a:lnSpc>
              <a:spcBef>
                <a:spcPts val="380"/>
              </a:spcBef>
            </a:pP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225">
                <a:latin typeface="DejaVu Serif"/>
                <a:cs typeface="DejaVu Serif"/>
              </a:rPr>
              <a:t>ǫ   </a:t>
            </a:r>
            <a:r>
              <a:rPr dirty="0" sz="1100" spc="-220">
                <a:latin typeface="DejaVu Serif"/>
                <a:cs typeface="DejaVu Serif"/>
              </a:rPr>
              <a:t> 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algn="r" marR="127000">
              <a:lnSpc>
                <a:spcPct val="100000"/>
              </a:lnSpc>
              <a:spcBef>
                <a:spcPts val="405"/>
              </a:spcBef>
              <a:tabLst>
                <a:tab pos="318770" algn="l"/>
              </a:tabLst>
            </a:pPr>
            <a:r>
              <a:rPr dirty="0" sz="1100" spc="10">
                <a:latin typeface="DejaVu Serif"/>
                <a:cs typeface="DejaVu Serif"/>
              </a:rPr>
              <a:t>L</a:t>
            </a:r>
            <a:r>
              <a:rPr dirty="0" sz="1100" spc="10">
                <a:latin typeface="DejaVu Serif"/>
                <a:cs typeface="DejaVu Serif"/>
              </a:rPr>
              <a:t>	</a:t>
            </a: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algn="r" marL="444500" marR="127000" indent="-432434">
              <a:lnSpc>
                <a:spcPts val="1700"/>
              </a:lnSpc>
              <a:spcBef>
                <a:spcPts val="95"/>
              </a:spcBef>
            </a:pP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265">
                <a:latin typeface="DejaVu Sans"/>
                <a:cs typeface="DejaVu Sans"/>
              </a:rPr>
              <a:t>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r>
              <a:rPr dirty="0" sz="1100" spc="-155">
                <a:latin typeface="DejaVu Serif"/>
                <a:cs typeface="DejaVu Serif"/>
              </a:rPr>
              <a:t>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30">
                <a:latin typeface="Georgia"/>
                <a:cs typeface="Georgia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81445" y="8744660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457206" y="1670356"/>
            <a:ext cx="24765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1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093" y="771269"/>
            <a:ext cx="6426835" cy="965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214629">
              <a:lnSpc>
                <a:spcPct val="123200"/>
              </a:lnSpc>
              <a:spcBef>
                <a:spcPts val="100"/>
              </a:spcBef>
            </a:pPr>
            <a:r>
              <a:rPr dirty="0" sz="1100" spc="-30">
                <a:latin typeface="Georgia"/>
                <a:cs typeface="Georgia"/>
              </a:rPr>
              <a:t>If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value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20">
                <a:latin typeface="Georgia"/>
                <a:cs typeface="Georgia"/>
              </a:rPr>
              <a:t>not </a:t>
            </a:r>
            <a:r>
              <a:rPr dirty="0" sz="1100" spc="-30">
                <a:latin typeface="Georgia"/>
                <a:cs typeface="Georgia"/>
              </a:rPr>
              <a:t>specified </a:t>
            </a:r>
            <a:r>
              <a:rPr dirty="0" sz="1100" spc="-25">
                <a:latin typeface="Georgia"/>
                <a:cs typeface="Georgia"/>
              </a:rPr>
              <a:t>then </a:t>
            </a:r>
            <a:r>
              <a:rPr dirty="0" sz="1100" spc="-30">
                <a:latin typeface="Georgia"/>
                <a:cs typeface="Georgia"/>
              </a:rPr>
              <a:t>you </a:t>
            </a:r>
            <a:r>
              <a:rPr dirty="0" sz="1100" spc="-35">
                <a:latin typeface="Georgia"/>
                <a:cs typeface="Georgia"/>
              </a:rPr>
              <a:t>solve for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30">
                <a:latin typeface="Georgia"/>
                <a:cs typeface="Georgia"/>
              </a:rPr>
              <a:t>terms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10">
                <a:latin typeface="DejaVu Serif"/>
                <a:cs typeface="DejaVu Serif"/>
              </a:rPr>
              <a:t>ǫ</a:t>
            </a:r>
            <a:r>
              <a:rPr dirty="0" sz="1100" spc="-110">
                <a:latin typeface="Georgia"/>
                <a:cs typeface="Georgia"/>
              </a:rPr>
              <a:t>.</a:t>
            </a:r>
            <a:r>
              <a:rPr dirty="0" sz="1100" spc="45">
                <a:latin typeface="Georgia"/>
                <a:cs typeface="Georgia"/>
              </a:rPr>
              <a:t> </a:t>
            </a:r>
            <a:r>
              <a:rPr dirty="0" sz="1100">
                <a:latin typeface="Georgia"/>
                <a:cs typeface="Georgia"/>
              </a:rPr>
              <a:t>This </a:t>
            </a:r>
            <a:r>
              <a:rPr dirty="0" sz="1100" spc="-20">
                <a:latin typeface="Georgia"/>
                <a:cs typeface="Georgia"/>
              </a:rPr>
              <a:t>usually </a:t>
            </a:r>
            <a:r>
              <a:rPr dirty="0" sz="1100" spc="-35">
                <a:latin typeface="Georgia"/>
                <a:cs typeface="Georgia"/>
              </a:rPr>
              <a:t>involves using </a:t>
            </a:r>
            <a:r>
              <a:rPr dirty="0" sz="1100" spc="-20">
                <a:latin typeface="Georgia"/>
                <a:cs typeface="Georgia"/>
              </a:rPr>
              <a:t>algebra  </a:t>
            </a:r>
            <a:r>
              <a:rPr dirty="0" sz="1100" spc="-50">
                <a:latin typeface="Georgia"/>
                <a:cs typeface="Georgia"/>
              </a:rPr>
              <a:t>on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inequality </a:t>
            </a:r>
            <a:r>
              <a:rPr dirty="0" sz="1100" spc="35">
                <a:latin typeface="DejaVu Sans"/>
                <a:cs typeface="DejaVu Sans"/>
              </a:rPr>
              <a:t>|</a:t>
            </a:r>
            <a:r>
              <a:rPr dirty="0" sz="1100" spc="35">
                <a:latin typeface="DejaVu Serif"/>
                <a:cs typeface="DejaVu Serif"/>
              </a:rPr>
              <a:t>f</a:t>
            </a:r>
            <a:r>
              <a:rPr dirty="0" sz="1100" spc="35">
                <a:latin typeface="Georgia"/>
                <a:cs typeface="Georgia"/>
              </a:rPr>
              <a:t>(</a:t>
            </a:r>
            <a:r>
              <a:rPr dirty="0" sz="1100" spc="35">
                <a:latin typeface="DejaVu Serif"/>
                <a:cs typeface="DejaVu Serif"/>
              </a:rPr>
              <a:t>x</a:t>
            </a:r>
            <a:r>
              <a:rPr dirty="0" sz="1100" spc="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30">
                <a:latin typeface="DejaVu Serif"/>
                <a:cs typeface="DejaVu Serif"/>
              </a:rPr>
              <a:t>L</a:t>
            </a:r>
            <a:r>
              <a:rPr dirty="0" sz="1100" spc="-3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-20">
                <a:latin typeface="Georgia"/>
                <a:cs typeface="Georgia"/>
              </a:rPr>
              <a:t>until </a:t>
            </a:r>
            <a:r>
              <a:rPr dirty="0" sz="1100" spc="-30">
                <a:latin typeface="Georgia"/>
                <a:cs typeface="Georgia"/>
              </a:rPr>
              <a:t>you </a:t>
            </a:r>
            <a:r>
              <a:rPr dirty="0" sz="1100" spc="-25">
                <a:latin typeface="Georgia"/>
                <a:cs typeface="Georgia"/>
              </a:rPr>
              <a:t>can </a:t>
            </a:r>
            <a:r>
              <a:rPr dirty="0" sz="1100" spc="-10">
                <a:latin typeface="Georgia"/>
                <a:cs typeface="Georgia"/>
              </a:rPr>
              <a:t>get </a:t>
            </a:r>
            <a:r>
              <a:rPr dirty="0" sz="1100" spc="10">
                <a:latin typeface="Georgia"/>
                <a:cs typeface="Georgia"/>
              </a:rPr>
              <a:t>it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25">
                <a:latin typeface="Georgia"/>
                <a:cs typeface="Georgia"/>
              </a:rPr>
              <a:t>look </a:t>
            </a:r>
            <a:r>
              <a:rPr dirty="0" sz="1100" spc="-35">
                <a:latin typeface="Georgia"/>
                <a:cs typeface="Georgia"/>
              </a:rPr>
              <a:t>like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5">
                <a:latin typeface="DejaVu Serif"/>
                <a:cs typeface="DejaVu Serif"/>
              </a:rPr>
              <a:t>a</a:t>
            </a:r>
            <a:r>
              <a:rPr dirty="0" sz="1100" spc="-7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something</a:t>
            </a:r>
            <a:r>
              <a:rPr dirty="0" sz="1100" spc="-75">
                <a:latin typeface="Georgia"/>
                <a:cs typeface="Georgia"/>
              </a:rPr>
              <a:t>. </a:t>
            </a:r>
            <a:r>
              <a:rPr dirty="0" sz="1100" spc="40">
                <a:latin typeface="Georgia"/>
                <a:cs typeface="Georgia"/>
              </a:rPr>
              <a:t>At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25">
                <a:latin typeface="Georgia"/>
                <a:cs typeface="Georgia"/>
              </a:rPr>
              <a:t>point  </a:t>
            </a:r>
            <a:r>
              <a:rPr dirty="0" sz="1100" spc="-90">
                <a:latin typeface="DejaVu Serif"/>
                <a:cs typeface="DejaVu Serif"/>
              </a:rPr>
              <a:t>something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150">
                <a:latin typeface="Georgia"/>
                <a:cs typeface="Georgia"/>
              </a:rPr>
              <a:t> </a:t>
            </a:r>
            <a:r>
              <a:rPr dirty="0" sz="1100" spc="-70">
                <a:latin typeface="DejaVu Serif"/>
                <a:cs typeface="DejaVu Serif"/>
              </a:rPr>
              <a:t>δ</a:t>
            </a:r>
            <a:r>
              <a:rPr dirty="0" sz="1100" spc="-7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2.4.3. </a:t>
            </a:r>
            <a:r>
              <a:rPr dirty="0" sz="1100" spc="-20">
                <a:latin typeface="Georgia"/>
                <a:cs typeface="Georgia"/>
              </a:rPr>
              <a:t>Prove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35">
                <a:latin typeface="Georgia"/>
                <a:cs typeface="Georgia"/>
              </a:rPr>
              <a:t>lim 3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40">
                <a:latin typeface="Georgia"/>
                <a:cs typeface="Georgia"/>
              </a:rPr>
              <a:t>5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95">
                <a:latin typeface="Georgia"/>
                <a:cs typeface="Georgia"/>
              </a:rPr>
              <a:t> </a:t>
            </a:r>
            <a:r>
              <a:rPr dirty="0" sz="1100" spc="-55">
                <a:latin typeface="Georgia"/>
                <a:cs typeface="Georgia"/>
              </a:rPr>
              <a:t>8.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19134" y="1865059"/>
            <a:ext cx="2489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5">
                <a:latin typeface="Georgia"/>
                <a:cs typeface="Georgia"/>
              </a:rPr>
              <a:t>=</a:t>
            </a:r>
            <a:r>
              <a:rPr dirty="0" sz="1100" spc="165">
                <a:latin typeface="DejaVu Sans"/>
                <a:cs typeface="DejaVu Sans"/>
              </a:rPr>
              <a:t>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6465" y="1865059"/>
            <a:ext cx="9150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35">
                <a:latin typeface="DejaVu Sans"/>
                <a:cs typeface="DejaVu Sans"/>
              </a:rPr>
              <a:t>|</a:t>
            </a:r>
            <a:r>
              <a:rPr dirty="0" sz="1100" spc="35">
                <a:latin typeface="DejaVu Serif"/>
                <a:cs typeface="DejaVu Serif"/>
              </a:rPr>
              <a:t>f</a:t>
            </a:r>
            <a:r>
              <a:rPr dirty="0" sz="1100" spc="35">
                <a:latin typeface="Georgia"/>
                <a:cs typeface="Georgia"/>
              </a:rPr>
              <a:t>(</a:t>
            </a:r>
            <a:r>
              <a:rPr dirty="0" sz="1100" spc="35">
                <a:latin typeface="DejaVu Serif"/>
                <a:cs typeface="DejaVu Serif"/>
              </a:rPr>
              <a:t>x</a:t>
            </a:r>
            <a:r>
              <a:rPr dirty="0" sz="1100" spc="35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30">
                <a:latin typeface="DejaVu Serif"/>
                <a:cs typeface="DejaVu Serif"/>
              </a:rPr>
              <a:t>L</a:t>
            </a:r>
            <a:r>
              <a:rPr dirty="0" sz="1100" spc="-3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229">
                <a:latin typeface="DejaVu Serif"/>
                <a:cs typeface="DejaVu Serif"/>
              </a:rPr>
              <a:t> </a:t>
            </a:r>
            <a:r>
              <a:rPr dirty="0" sz="1100" spc="-110">
                <a:latin typeface="DejaVu Serif"/>
                <a:cs typeface="DejaVu Serif"/>
              </a:rPr>
              <a:t>ǫ</a:t>
            </a:r>
            <a:r>
              <a:rPr dirty="0" sz="1100" spc="-11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8208" y="1839406"/>
            <a:ext cx="3896995" cy="40957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100" spc="-15">
                <a:latin typeface="Georgia"/>
                <a:cs typeface="Georgia"/>
              </a:rPr>
              <a:t>Given </a:t>
            </a:r>
            <a:r>
              <a:rPr dirty="0" sz="1100" spc="-20">
                <a:latin typeface="Georgia"/>
                <a:cs typeface="Georgia"/>
              </a:rPr>
              <a:t>any </a:t>
            </a:r>
            <a:r>
              <a:rPr dirty="0" sz="1100" spc="-225">
                <a:latin typeface="DejaVu Serif"/>
                <a:cs typeface="DejaVu Serif"/>
              </a:rPr>
              <a:t>ǫ </a:t>
            </a:r>
            <a:r>
              <a:rPr dirty="0" sz="1100" spc="-75">
                <a:latin typeface="DejaVu Serif"/>
                <a:cs typeface="DejaVu Serif"/>
              </a:rPr>
              <a:t>&gt;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45">
                <a:latin typeface="Georgia"/>
                <a:cs typeface="Georgia"/>
              </a:rPr>
              <a:t>need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-75">
                <a:latin typeface="DejaVu Serif"/>
                <a:cs typeface="DejaVu Serif"/>
              </a:rPr>
              <a:t>&gt;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40">
                <a:latin typeface="Georgia"/>
                <a:cs typeface="Georgia"/>
              </a:rPr>
              <a:t>such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130">
                <a:latin typeface="Georgia"/>
                <a:cs typeface="Georgia"/>
              </a:rPr>
              <a:t>0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5">
                <a:latin typeface="DejaVu Serif"/>
                <a:cs typeface="DejaVu Serif"/>
              </a:rPr>
              <a:t>a</a:t>
            </a:r>
            <a:r>
              <a:rPr dirty="0" sz="1100" spc="-7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35">
                <a:latin typeface="DejaVu Serif"/>
                <a:cs typeface="DejaVu Serif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endParaRPr sz="1100">
              <a:latin typeface="DejaVu Serif"/>
              <a:cs typeface="DejaVu Serif"/>
            </a:endParaRPr>
          </a:p>
          <a:p>
            <a:pPr marL="75565">
              <a:lnSpc>
                <a:spcPct val="100000"/>
              </a:lnSpc>
              <a:spcBef>
                <a:spcPts val="190"/>
              </a:spcBef>
              <a:tabLst>
                <a:tab pos="1141095" algn="l"/>
                <a:tab pos="1529080" algn="l"/>
              </a:tabLst>
            </a:pPr>
            <a:r>
              <a:rPr dirty="0" sz="1100" spc="-130">
                <a:latin typeface="Georgia"/>
                <a:cs typeface="Georgia"/>
              </a:rPr>
              <a:t>0 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5">
                <a:latin typeface="Georgia"/>
                <a:cs typeface="Georgia"/>
              </a:rPr>
              <a:t>1</a:t>
            </a:r>
            <a:r>
              <a:rPr dirty="0" sz="1100" spc="-5">
                <a:latin typeface="DejaVu Sans"/>
                <a:cs typeface="DejaVu Sans"/>
              </a:rPr>
              <a:t>|</a:t>
            </a:r>
            <a:r>
              <a:rPr dirty="0" sz="1100" spc="-95">
                <a:latin typeface="DejaVu Sans"/>
                <a:cs typeface="DejaVu Sans"/>
              </a:rPr>
              <a:t>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50">
                <a:latin typeface="DejaVu Serif"/>
                <a:cs typeface="DejaVu Serif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	</a:t>
            </a:r>
            <a:r>
              <a:rPr dirty="0" sz="1100" spc="60">
                <a:latin typeface="Georgia"/>
                <a:cs typeface="Georgia"/>
              </a:rPr>
              <a:t>=</a:t>
            </a:r>
            <a:r>
              <a:rPr dirty="0" sz="1100" spc="60">
                <a:latin typeface="DejaVu Sans"/>
                <a:cs typeface="DejaVu Sans"/>
              </a:rPr>
              <a:t>⇒	</a:t>
            </a: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Georgia"/>
                <a:cs typeface="Georgia"/>
              </a:rPr>
              <a:t>(3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8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5)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95">
                <a:latin typeface="Georgia"/>
                <a:cs typeface="Georgia"/>
              </a:rPr>
              <a:t>8</a:t>
            </a:r>
            <a:r>
              <a:rPr dirty="0" sz="1100" spc="-9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04969" y="2469931"/>
            <a:ext cx="7308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5">
                <a:latin typeface="Georgia"/>
                <a:cs typeface="Georgia"/>
              </a:rPr>
              <a:t>3</a:t>
            </a:r>
            <a:r>
              <a:rPr dirty="0" sz="1100" spc="-45">
                <a:latin typeface="DejaVu Sans"/>
                <a:cs typeface="DejaVu Sans"/>
              </a:rPr>
              <a:t>|</a:t>
            </a:r>
            <a:r>
              <a:rPr dirty="0" sz="1100" spc="-4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5">
                <a:latin typeface="Georgia"/>
                <a:cs typeface="Georgia"/>
              </a:rPr>
              <a:t>1</a:t>
            </a:r>
            <a:r>
              <a:rPr dirty="0" sz="1100" spc="-5">
                <a:latin typeface="DejaVu Sans"/>
                <a:cs typeface="DejaVu Sans"/>
              </a:rPr>
              <a:t>|</a:t>
            </a:r>
            <a:r>
              <a:rPr dirty="0" sz="1100" spc="-200">
                <a:latin typeface="DejaVu Sans"/>
                <a:cs typeface="DejaVu Sans"/>
              </a:rPr>
              <a:t>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16805" y="2223109"/>
            <a:ext cx="1118870" cy="66040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00685" algn="l"/>
              </a:tabLst>
            </a:pPr>
            <a:r>
              <a:rPr dirty="0" sz="1100" spc="60">
                <a:latin typeface="Georgia"/>
                <a:cs typeface="Georgia"/>
              </a:rPr>
              <a:t>=</a:t>
            </a:r>
            <a:r>
              <a:rPr dirty="0" sz="1100" spc="60">
                <a:latin typeface="DejaVu Sans"/>
                <a:cs typeface="DejaVu Sans"/>
              </a:rPr>
              <a:t>⇒	</a:t>
            </a:r>
            <a:r>
              <a:rPr dirty="0" sz="1100" spc="-45">
                <a:latin typeface="DejaVu Sans"/>
                <a:cs typeface="DejaVu Sans"/>
              </a:rPr>
              <a:t>|</a:t>
            </a:r>
            <a:r>
              <a:rPr dirty="0" sz="1100" spc="-45">
                <a:latin typeface="Georgia"/>
                <a:cs typeface="Georgia"/>
              </a:rPr>
              <a:t>3</a:t>
            </a:r>
            <a:r>
              <a:rPr dirty="0" sz="1100" spc="-4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210">
                <a:latin typeface="DejaVu Serif"/>
                <a:cs typeface="DejaVu Serif"/>
              </a:rPr>
              <a:t>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dirty="0" sz="1100" spc="60">
                <a:latin typeface="Georgia"/>
                <a:cs typeface="Georgia"/>
              </a:rPr>
              <a:t>=</a:t>
            </a:r>
            <a:r>
              <a:rPr dirty="0" sz="1100" spc="60">
                <a:latin typeface="DejaVu Sans"/>
                <a:cs typeface="DejaVu Sans"/>
              </a:rPr>
              <a:t>⇒</a:t>
            </a:r>
            <a:endParaRPr sz="11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100" spc="60">
                <a:latin typeface="Georgia"/>
                <a:cs typeface="Georgia"/>
              </a:rPr>
              <a:t>=</a:t>
            </a:r>
            <a:r>
              <a:rPr dirty="0" sz="1100" spc="60">
                <a:latin typeface="DejaVu Sans"/>
                <a:cs typeface="DejaVu Sans"/>
              </a:rPr>
              <a:t>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06184" y="2597834"/>
            <a:ext cx="819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12376" y="2808109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404969" y="2691561"/>
            <a:ext cx="6896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5">
                <a:latin typeface="Georgia"/>
                <a:cs typeface="Georgia"/>
              </a:rPr>
              <a:t>1</a:t>
            </a:r>
            <a:r>
              <a:rPr dirty="0" sz="1100" spc="-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160">
                <a:latin typeface="DejaVu Serif"/>
                <a:cs typeface="DejaVu Serif"/>
              </a:rPr>
              <a:t> </a:t>
            </a:r>
            <a:r>
              <a:rPr dirty="0" baseline="-37878" sz="1650" spc="-97">
                <a:latin typeface="Georgia"/>
                <a:cs typeface="Georgia"/>
              </a:rPr>
              <a:t>3</a:t>
            </a:r>
            <a:endParaRPr baseline="-37878" sz="165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40117" y="2293571"/>
            <a:ext cx="819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46305" y="250385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565804" y="2387297"/>
            <a:ext cx="2216150" cy="2870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1035"/>
              </a:lnSpc>
              <a:spcBef>
                <a:spcPts val="90"/>
              </a:spcBef>
              <a:tabLst>
                <a:tab pos="2152015" algn="l"/>
              </a:tabLst>
            </a:pPr>
            <a:r>
              <a:rPr dirty="0" sz="1100" spc="10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-30">
                <a:latin typeface="Georgia"/>
                <a:cs typeface="Georgia"/>
              </a:rPr>
              <a:t>u</a:t>
            </a:r>
            <a:r>
              <a:rPr dirty="0" sz="1100" spc="-20">
                <a:latin typeface="Georgia"/>
                <a:cs typeface="Georgia"/>
              </a:rPr>
              <a:t>gg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15">
                <a:latin typeface="Georgia"/>
                <a:cs typeface="Georgia"/>
              </a:rPr>
              <a:t>a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60">
                <a:latin typeface="Georgia"/>
                <a:cs typeface="Georgia"/>
              </a:rPr>
              <a:t>w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c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20">
                <a:latin typeface="Georgia"/>
                <a:cs typeface="Georgia"/>
              </a:rPr>
              <a:t>o</a:t>
            </a:r>
            <a:r>
              <a:rPr dirty="0" sz="1100" spc="-55">
                <a:latin typeface="Georgia"/>
                <a:cs typeface="Georgia"/>
              </a:rPr>
              <a:t>o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r>
              <a:rPr dirty="0" sz="1100" spc="-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5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 algn="r" marR="58419">
              <a:lnSpc>
                <a:spcPts val="1035"/>
              </a:lnSpc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152497" y="3167011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146319" y="2956622"/>
            <a:ext cx="29146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845435" algn="l"/>
              </a:tabLst>
            </a:pPr>
            <a:r>
              <a:rPr dirty="0" sz="1100" spc="-225">
                <a:latin typeface="DejaVu Serif"/>
                <a:cs typeface="DejaVu Serif"/>
              </a:rPr>
              <a:t>ǫ</a:t>
            </a:r>
            <a:r>
              <a:rPr dirty="0" sz="1100" spc="-225">
                <a:latin typeface="DejaVu Serif"/>
                <a:cs typeface="DejaVu Serif"/>
              </a:rPr>
              <a:t>	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985423" y="3167011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88214" y="3050349"/>
            <a:ext cx="4510405" cy="28702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63650" marR="5080" indent="-1251585">
              <a:lnSpc>
                <a:spcPct val="56699"/>
              </a:lnSpc>
              <a:spcBef>
                <a:spcPts val="660"/>
              </a:spcBef>
              <a:tabLst>
                <a:tab pos="1394460" algn="l"/>
                <a:tab pos="4097020" algn="l"/>
                <a:tab pos="4227195" algn="l"/>
              </a:tabLst>
            </a:pPr>
            <a:r>
              <a:rPr dirty="0" sz="1100" spc="15">
                <a:latin typeface="Georgia"/>
                <a:cs typeface="Georgia"/>
              </a:rPr>
              <a:t>L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50">
                <a:latin typeface="Georgia"/>
                <a:cs typeface="Georgia"/>
              </a:rPr>
              <a:t>’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85">
                <a:latin typeface="Georgia"/>
                <a:cs typeface="Georgia"/>
              </a:rPr>
              <a:t>o</a:t>
            </a:r>
            <a:r>
              <a:rPr dirty="0" sz="1100" spc="-25">
                <a:latin typeface="Georgia"/>
                <a:cs typeface="Georgia"/>
              </a:rPr>
              <a:t>w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15">
                <a:latin typeface="Georgia"/>
                <a:cs typeface="Georgia"/>
              </a:rPr>
              <a:t>a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r>
              <a:rPr dirty="0" sz="1100" spc="-10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>
                <a:latin typeface="Georgia"/>
                <a:cs typeface="Georgia"/>
              </a:rPr>
              <a:t>		</a:t>
            </a:r>
            <a:r>
              <a:rPr dirty="0" sz="1100" spc="-60">
                <a:latin typeface="Georgia"/>
                <a:cs typeface="Georgia"/>
              </a:rPr>
              <a:t>w</a:t>
            </a:r>
            <a:r>
              <a:rPr dirty="0" sz="1100" spc="-55">
                <a:latin typeface="Georgia"/>
                <a:cs typeface="Georgia"/>
              </a:rPr>
              <a:t>o</a:t>
            </a:r>
            <a:r>
              <a:rPr dirty="0" sz="1100" spc="-25">
                <a:latin typeface="Georgia"/>
                <a:cs typeface="Georgia"/>
              </a:rPr>
              <a:t>r</a:t>
            </a:r>
            <a:r>
              <a:rPr dirty="0" sz="1100" spc="-15">
                <a:latin typeface="Georgia"/>
                <a:cs typeface="Georgia"/>
              </a:rPr>
              <a:t>k</a:t>
            </a:r>
            <a:r>
              <a:rPr dirty="0" sz="1100" spc="-50">
                <a:latin typeface="Georgia"/>
                <a:cs typeface="Georgia"/>
              </a:rPr>
              <a:t>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-45">
                <a:latin typeface="Georgia"/>
                <a:cs typeface="Georgia"/>
              </a:rPr>
              <a:t>n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d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-40">
                <a:latin typeface="Georgia"/>
                <a:cs typeface="Georgia"/>
              </a:rPr>
              <a:t>fi</a:t>
            </a:r>
            <a:r>
              <a:rPr dirty="0" sz="1100" spc="-45">
                <a:latin typeface="Georgia"/>
                <a:cs typeface="Georgia"/>
              </a:rPr>
              <a:t>n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-55">
                <a:latin typeface="Georgia"/>
                <a:cs typeface="Georgia"/>
              </a:rPr>
              <a:t>o</a:t>
            </a:r>
            <a:r>
              <a:rPr dirty="0" sz="1100" spc="-45">
                <a:latin typeface="Georgia"/>
                <a:cs typeface="Georgia"/>
              </a:rPr>
              <a:t>n</a:t>
            </a:r>
            <a:r>
              <a:rPr dirty="0" sz="1100" spc="5">
                <a:latin typeface="Georgia"/>
                <a:cs typeface="Georgia"/>
              </a:rPr>
              <a:t>.</a:t>
            </a:r>
            <a:r>
              <a:rPr dirty="0" sz="1100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I</a:t>
            </a:r>
            <a:r>
              <a:rPr dirty="0" sz="1100" spc="-25">
                <a:latin typeface="Georgia"/>
                <a:cs typeface="Georgia"/>
              </a:rPr>
              <a:t>f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30">
                <a:latin typeface="Georgia"/>
                <a:cs typeface="Georgia"/>
              </a:rPr>
              <a:t>0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50">
                <a:latin typeface="DejaVu Serif"/>
                <a:cs typeface="DejaVu Serif"/>
              </a:rPr>
              <a:t> </a:t>
            </a:r>
            <a:r>
              <a:rPr dirty="0" sz="1100" spc="-70">
                <a:latin typeface="DejaVu Sans"/>
                <a:cs typeface="DejaVu Sans"/>
              </a:rPr>
              <a:t>|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110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70">
                <a:latin typeface="DejaVu Sans"/>
                <a:cs typeface="DejaVu Sans"/>
              </a:rPr>
              <a:t>|</a:t>
            </a:r>
            <a:r>
              <a:rPr dirty="0" sz="1100" spc="-50">
                <a:latin typeface="DejaVu Sans"/>
                <a:cs typeface="DejaVu Sans"/>
              </a:rPr>
              <a:t>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50">
                <a:latin typeface="DejaVu Serif"/>
                <a:cs typeface="DejaVu Serif"/>
              </a:rPr>
              <a:t> </a:t>
            </a:r>
            <a:r>
              <a:rPr dirty="0" sz="1100" spc="-180">
                <a:latin typeface="DejaVu Serif"/>
                <a:cs typeface="DejaVu Serif"/>
              </a:rPr>
              <a:t>δ</a:t>
            </a:r>
            <a:r>
              <a:rPr dirty="0" sz="1100" spc="-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>
                <a:latin typeface="Georgia"/>
                <a:cs typeface="Georgia"/>
              </a:rPr>
              <a:t>		</a:t>
            </a:r>
            <a:r>
              <a:rPr dirty="0" sz="1100" spc="40">
                <a:latin typeface="Georgia"/>
                <a:cs typeface="Georgia"/>
              </a:rPr>
              <a:t>t</a:t>
            </a:r>
            <a:r>
              <a:rPr dirty="0" sz="1100" spc="-35">
                <a:latin typeface="Georgia"/>
                <a:cs typeface="Georgia"/>
              </a:rPr>
              <a:t>h</a:t>
            </a:r>
            <a:r>
              <a:rPr dirty="0" sz="1100" spc="-50">
                <a:latin typeface="Georgia"/>
                <a:cs typeface="Georgia"/>
              </a:rPr>
              <a:t>e</a:t>
            </a:r>
            <a:r>
              <a:rPr dirty="0" sz="1100" spc="-30">
                <a:latin typeface="Georgia"/>
                <a:cs typeface="Georgia"/>
              </a:rPr>
              <a:t>n  </a:t>
            </a:r>
            <a:r>
              <a:rPr dirty="0" sz="1100" spc="-65">
                <a:latin typeface="Georgia"/>
                <a:cs typeface="Georgia"/>
              </a:rPr>
              <a:t>3		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91529" y="9773246"/>
            <a:ext cx="189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z="1100" spc="85">
                <a:latin typeface="Georgia"/>
                <a:cs typeface="Georgia"/>
              </a:rPr>
              <a:t>10</a:t>
            </a:fld>
            <a:endParaRPr sz="1100">
              <a:latin typeface="Georgia"/>
              <a:cs typeface="Georg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48264" y="3463427"/>
            <a:ext cx="27082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Georgia"/>
                <a:cs typeface="Georgia"/>
              </a:rPr>
              <a:t>(3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114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5)</a:t>
            </a:r>
            <a:r>
              <a:rPr dirty="0" sz="1100" spc="-30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-95">
                <a:latin typeface="Georgia"/>
                <a:cs typeface="Georgia"/>
              </a:rPr>
              <a:t>8</a:t>
            </a:r>
            <a:r>
              <a:rPr dirty="0" sz="1100" spc="-95">
                <a:latin typeface="DejaVu Sans"/>
                <a:cs typeface="DejaVu Sans"/>
              </a:rPr>
              <a:t>|</a:t>
            </a:r>
            <a:r>
              <a:rPr dirty="0" sz="1100" spc="-55">
                <a:latin typeface="DejaVu Sans"/>
                <a:cs typeface="DejaVu Sans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45">
                <a:latin typeface="DejaVu Sans"/>
                <a:cs typeface="DejaVu Sans"/>
              </a:rPr>
              <a:t>|</a:t>
            </a:r>
            <a:r>
              <a:rPr dirty="0" sz="1100" spc="-45">
                <a:latin typeface="Georgia"/>
                <a:cs typeface="Georgia"/>
              </a:rPr>
              <a:t>3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sz="1100" spc="-114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70">
                <a:latin typeface="DejaVu Sans"/>
                <a:cs typeface="DejaVu Sans"/>
              </a:rPr>
              <a:t>|</a:t>
            </a:r>
            <a:r>
              <a:rPr dirty="0" sz="1100" spc="-55">
                <a:latin typeface="DejaVu Sans"/>
                <a:cs typeface="DejaVu Sans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3</a:t>
            </a:r>
            <a:r>
              <a:rPr dirty="0" sz="1100" spc="-45">
                <a:latin typeface="DejaVu Sans"/>
                <a:cs typeface="DejaVu Sans"/>
              </a:rPr>
              <a:t>|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sz="1100" spc="-114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-5">
                <a:latin typeface="Georgia"/>
                <a:cs typeface="Georgia"/>
              </a:rPr>
              <a:t>1</a:t>
            </a:r>
            <a:r>
              <a:rPr dirty="0" sz="1100" spc="-5">
                <a:latin typeface="DejaVu Sans"/>
                <a:cs typeface="DejaVu Sans"/>
              </a:rPr>
              <a:t>|</a:t>
            </a:r>
            <a:r>
              <a:rPr dirty="0" sz="1100" spc="-55">
                <a:latin typeface="DejaVu Sans"/>
                <a:cs typeface="DejaVu Sans"/>
              </a:rPr>
              <a:t>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50">
                <a:latin typeface="DejaVu Serif"/>
                <a:cs typeface="DejaVu Serif"/>
              </a:rPr>
              <a:t> </a:t>
            </a:r>
            <a:r>
              <a:rPr dirty="0" sz="1100" spc="-125">
                <a:latin typeface="Georgia"/>
                <a:cs typeface="Georgia"/>
              </a:rPr>
              <a:t>3</a:t>
            </a:r>
            <a:r>
              <a:rPr dirty="0" sz="1100" spc="-125">
                <a:latin typeface="DejaVu Serif"/>
                <a:cs typeface="DejaVu Serif"/>
              </a:rPr>
              <a:t>δ</a:t>
            </a:r>
            <a:r>
              <a:rPr dirty="0" sz="1100" spc="-10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52047" y="3369586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229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17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52047" y="3558411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54088" y="3309578"/>
            <a:ext cx="2908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345">
                <a:latin typeface="Arial"/>
                <a:cs typeface="Arial"/>
              </a:rPr>
              <a:t>.</a:t>
            </a:r>
            <a:r>
              <a:rPr dirty="0" sz="1100" spc="38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Σ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57673" y="3463429"/>
            <a:ext cx="2667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40">
                <a:latin typeface="Georgia"/>
                <a:cs typeface="Georgia"/>
              </a:rPr>
              <a:t> </a:t>
            </a:r>
            <a:r>
              <a:rPr dirty="0" sz="1100" spc="-135">
                <a:latin typeface="DejaVu Serif"/>
                <a:cs typeface="DejaVu Serif"/>
              </a:rPr>
              <a:t>ǫ.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3098" y="3986301"/>
            <a:ext cx="6426835" cy="645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3200"/>
              </a:lnSpc>
              <a:spcBef>
                <a:spcPts val="10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2.4.4. </a:t>
            </a: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interior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0">
                <a:latin typeface="Georgia"/>
                <a:cs typeface="Georgia"/>
              </a:rPr>
              <a:t>a typical </a:t>
            </a:r>
            <a:r>
              <a:rPr dirty="0" sz="1100" spc="10">
                <a:latin typeface="Georgia"/>
                <a:cs typeface="Georgia"/>
              </a:rPr>
              <a:t>1-L </a:t>
            </a:r>
            <a:r>
              <a:rPr dirty="0" sz="1100" spc="-35">
                <a:latin typeface="Georgia"/>
                <a:cs typeface="Georgia"/>
              </a:rPr>
              <a:t>measuring </a:t>
            </a:r>
            <a:r>
              <a:rPr dirty="0" sz="1100" spc="-25">
                <a:latin typeface="Georgia"/>
                <a:cs typeface="Georgia"/>
              </a:rPr>
              <a:t>cup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20">
                <a:latin typeface="Georgia"/>
                <a:cs typeface="Georgia"/>
              </a:rPr>
              <a:t>right circular cylinder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30">
                <a:latin typeface="Georgia"/>
                <a:cs typeface="Georgia"/>
              </a:rPr>
              <a:t>radius </a:t>
            </a:r>
            <a:r>
              <a:rPr dirty="0" sz="1100" spc="-40">
                <a:latin typeface="Georgia"/>
                <a:cs typeface="Georgia"/>
              </a:rPr>
              <a:t>6cm.  </a:t>
            </a:r>
            <a:r>
              <a:rPr dirty="0" sz="1100" spc="-65">
                <a:latin typeface="Georgia"/>
                <a:cs typeface="Georgia"/>
              </a:rPr>
              <a:t>How </a:t>
            </a:r>
            <a:r>
              <a:rPr dirty="0" sz="1100" spc="-25">
                <a:latin typeface="Georgia"/>
                <a:cs typeface="Georgia"/>
              </a:rPr>
              <a:t>closely </a:t>
            </a:r>
            <a:r>
              <a:rPr dirty="0" sz="1100" spc="-35">
                <a:latin typeface="Georgia"/>
                <a:cs typeface="Georgia"/>
              </a:rPr>
              <a:t>must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40">
                <a:latin typeface="Georgia"/>
                <a:cs typeface="Georgia"/>
              </a:rPr>
              <a:t>measure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height, </a:t>
            </a:r>
            <a:r>
              <a:rPr dirty="0" sz="1100" spc="-40">
                <a:latin typeface="DejaVu Serif"/>
                <a:cs typeface="DejaVu Serif"/>
              </a:rPr>
              <a:t>h</a:t>
            </a:r>
            <a:r>
              <a:rPr dirty="0" sz="1100" spc="-40">
                <a:latin typeface="Georgia"/>
                <a:cs typeface="Georgia"/>
              </a:rPr>
              <a:t>, </a:t>
            </a:r>
            <a:r>
              <a:rPr dirty="0" sz="1100" spc="-35">
                <a:latin typeface="Georgia"/>
                <a:cs typeface="Georgia"/>
              </a:rPr>
              <a:t>in order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measure </a:t>
            </a:r>
            <a:r>
              <a:rPr dirty="0" sz="1100" spc="-15">
                <a:latin typeface="Georgia"/>
                <a:cs typeface="Georgia"/>
              </a:rPr>
              <a:t>out </a:t>
            </a:r>
            <a:r>
              <a:rPr dirty="0" sz="1100" spc="70">
                <a:latin typeface="Georgia"/>
                <a:cs typeface="Georgia"/>
              </a:rPr>
              <a:t>1 </a:t>
            </a:r>
            <a:r>
              <a:rPr dirty="0" sz="1100" spc="15">
                <a:latin typeface="Georgia"/>
                <a:cs typeface="Georgia"/>
              </a:rPr>
              <a:t>L </a:t>
            </a:r>
            <a:r>
              <a:rPr dirty="0" sz="1100" spc="-65">
                <a:latin typeface="Georgia"/>
                <a:cs typeface="Georgia"/>
              </a:rPr>
              <a:t>(1000 </a:t>
            </a:r>
            <a:r>
              <a:rPr dirty="0" sz="1100" spc="-25">
                <a:latin typeface="Georgia"/>
                <a:cs typeface="Georgia"/>
              </a:rPr>
              <a:t>cm</a:t>
            </a:r>
            <a:r>
              <a:rPr dirty="0" baseline="27777" sz="1200" spc="-37">
                <a:latin typeface="Verdana"/>
                <a:cs typeface="Verdana"/>
              </a:rPr>
              <a:t>3</a:t>
            </a:r>
            <a:r>
              <a:rPr dirty="0" sz="1100" spc="-25">
                <a:latin typeface="Georgia"/>
                <a:cs typeface="Georgia"/>
              </a:rPr>
              <a:t>) </a:t>
            </a:r>
            <a:r>
              <a:rPr dirty="0" sz="1100" spc="-10">
                <a:latin typeface="Georgia"/>
                <a:cs typeface="Georgia"/>
              </a:rPr>
              <a:t>with </a:t>
            </a:r>
            <a:r>
              <a:rPr dirty="0" sz="1100" spc="-30">
                <a:latin typeface="Georgia"/>
                <a:cs typeface="Georgia"/>
              </a:rPr>
              <a:t>an </a:t>
            </a:r>
            <a:r>
              <a:rPr dirty="0" sz="1100" spc="-35">
                <a:latin typeface="Georgia"/>
                <a:cs typeface="Georgia"/>
              </a:rPr>
              <a:t>error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50">
                <a:latin typeface="Georgia"/>
                <a:cs typeface="Georgia"/>
              </a:rPr>
              <a:t>no  more </a:t>
            </a:r>
            <a:r>
              <a:rPr dirty="0" sz="1100" spc="-15">
                <a:latin typeface="Georgia"/>
                <a:cs typeface="Georgia"/>
              </a:rPr>
              <a:t>than </a:t>
            </a:r>
            <a:r>
              <a:rPr dirty="0" sz="1100" spc="35">
                <a:latin typeface="Georgia"/>
                <a:cs typeface="Georgia"/>
              </a:rPr>
              <a:t>1% </a:t>
            </a:r>
            <a:r>
              <a:rPr dirty="0" sz="1100" spc="-10">
                <a:latin typeface="Georgia"/>
                <a:cs typeface="Georgia"/>
              </a:rPr>
              <a:t>(i.e. </a:t>
            </a:r>
            <a:r>
              <a:rPr dirty="0" sz="1100" spc="-35">
                <a:latin typeface="Georgia"/>
                <a:cs typeface="Georgia"/>
              </a:rPr>
              <a:t>10 </a:t>
            </a:r>
            <a:r>
              <a:rPr dirty="0" sz="1100" spc="-25">
                <a:latin typeface="Georgia"/>
                <a:cs typeface="Georgia"/>
              </a:rPr>
              <a:t>cm</a:t>
            </a:r>
            <a:r>
              <a:rPr dirty="0" baseline="27777" sz="1200" spc="-37">
                <a:latin typeface="Verdana"/>
                <a:cs typeface="Verdana"/>
              </a:rPr>
              <a:t>3</a:t>
            </a:r>
            <a:r>
              <a:rPr dirty="0" sz="1100" spc="-25">
                <a:latin typeface="Georgia"/>
                <a:cs typeface="Georgia"/>
              </a:rPr>
              <a:t>)? </a:t>
            </a:r>
            <a:r>
              <a:rPr dirty="0" sz="1100" spc="-30">
                <a:latin typeface="Georgia"/>
                <a:cs typeface="Georgia"/>
              </a:rPr>
              <a:t>(Use: </a:t>
            </a:r>
            <a:r>
              <a:rPr dirty="0" sz="1100" spc="-160">
                <a:latin typeface="DejaVu Serif"/>
                <a:cs typeface="DejaVu Serif"/>
              </a:rPr>
              <a:t>V</a:t>
            </a:r>
            <a:r>
              <a:rPr dirty="0" sz="1100" spc="2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40">
                <a:latin typeface="DejaVu Serif"/>
                <a:cs typeface="DejaVu Serif"/>
              </a:rPr>
              <a:t>πr</a:t>
            </a:r>
            <a:r>
              <a:rPr dirty="0" baseline="27777" sz="1200" spc="-60">
                <a:latin typeface="Verdana"/>
                <a:cs typeface="Verdana"/>
              </a:rPr>
              <a:t>2</a:t>
            </a:r>
            <a:r>
              <a:rPr dirty="0" sz="1100" spc="-40">
                <a:latin typeface="DejaVu Serif"/>
                <a:cs typeface="DejaVu Serif"/>
              </a:rPr>
              <a:t>h</a:t>
            </a:r>
            <a:r>
              <a:rPr dirty="0" sz="1100" spc="-40">
                <a:latin typeface="Georgia"/>
                <a:cs typeface="Georgia"/>
              </a:rPr>
              <a:t>)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90019" y="3922077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71" y="19608"/>
                </a:lnTo>
                <a:lnTo>
                  <a:pt x="0" y="39217"/>
                </a:lnTo>
                <a:lnTo>
                  <a:pt x="54914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00931" y="3941686"/>
            <a:ext cx="4611370" cy="0"/>
          </a:xfrm>
          <a:custGeom>
            <a:avLst/>
            <a:gdLst/>
            <a:ahLst/>
            <a:cxnLst/>
            <a:rect l="l" t="t" r="r" b="b"/>
            <a:pathLst>
              <a:path w="4611370" h="0">
                <a:moveTo>
                  <a:pt x="0" y="0"/>
                </a:moveTo>
                <a:lnTo>
                  <a:pt x="4611058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80933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0937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60928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00932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0936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80927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20932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80933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40929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00935" y="3891076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61324" y="1601685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69" h="55244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80933" y="1634629"/>
            <a:ext cx="0" cy="2667635"/>
          </a:xfrm>
          <a:custGeom>
            <a:avLst/>
            <a:gdLst/>
            <a:ahLst/>
            <a:cxnLst/>
            <a:rect l="l" t="t" r="r" b="b"/>
            <a:pathLst>
              <a:path w="0" h="2667635">
                <a:moveTo>
                  <a:pt x="0" y="2667063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30323" y="394168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30323" y="358169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30323" y="322168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30323" y="286169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30323" y="250168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30323" y="214168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930323" y="178168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30323" y="394168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30323" y="430169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785010" y="2755111"/>
            <a:ext cx="95250" cy="91186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85010" y="2395180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77338" y="4189347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19718" y="399366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59667" y="399366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99615" y="399366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39677" y="399366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79626" y="399366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19688" y="3993668"/>
            <a:ext cx="2025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Georgia"/>
                <a:cs typeface="Georgia"/>
              </a:rPr>
              <a:t>3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85719" y="3993668"/>
            <a:ext cx="3105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5">
                <a:latin typeface="Georgia"/>
                <a:cs typeface="Georgia"/>
              </a:rPr>
              <a:t>0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5766" y="3993668"/>
            <a:ext cx="3105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-50">
                <a:latin typeface="DejaVu Serif"/>
                <a:cs typeface="DejaVu Serif"/>
              </a:rPr>
              <a:t>.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00931" y="1691690"/>
            <a:ext cx="3780154" cy="2250440"/>
          </a:xfrm>
          <a:custGeom>
            <a:avLst/>
            <a:gdLst/>
            <a:ahLst/>
            <a:cxnLst/>
            <a:rect l="l" t="t" r="r" b="b"/>
            <a:pathLst>
              <a:path w="3780154" h="2250440">
                <a:moveTo>
                  <a:pt x="0" y="1890001"/>
                </a:moveTo>
                <a:lnTo>
                  <a:pt x="77147" y="1939582"/>
                </a:lnTo>
                <a:lnTo>
                  <a:pt x="154289" y="1985505"/>
                </a:lnTo>
                <a:lnTo>
                  <a:pt x="231432" y="2027758"/>
                </a:lnTo>
                <a:lnTo>
                  <a:pt x="308574" y="2066328"/>
                </a:lnTo>
                <a:lnTo>
                  <a:pt x="385718" y="2101215"/>
                </a:lnTo>
                <a:lnTo>
                  <a:pt x="462857" y="2132444"/>
                </a:lnTo>
                <a:lnTo>
                  <a:pt x="539997" y="2159990"/>
                </a:lnTo>
                <a:lnTo>
                  <a:pt x="617150" y="2183866"/>
                </a:lnTo>
                <a:lnTo>
                  <a:pt x="694289" y="2204085"/>
                </a:lnTo>
                <a:lnTo>
                  <a:pt x="771429" y="2220607"/>
                </a:lnTo>
                <a:lnTo>
                  <a:pt x="848569" y="2233460"/>
                </a:lnTo>
                <a:lnTo>
                  <a:pt x="925709" y="2242654"/>
                </a:lnTo>
                <a:lnTo>
                  <a:pt x="1002861" y="2248154"/>
                </a:lnTo>
                <a:lnTo>
                  <a:pt x="1080001" y="2249995"/>
                </a:lnTo>
                <a:lnTo>
                  <a:pt x="1157141" y="2248154"/>
                </a:lnTo>
                <a:lnTo>
                  <a:pt x="1234281" y="2242654"/>
                </a:lnTo>
                <a:lnTo>
                  <a:pt x="1311433" y="2233460"/>
                </a:lnTo>
                <a:lnTo>
                  <a:pt x="1388573" y="2220607"/>
                </a:lnTo>
                <a:lnTo>
                  <a:pt x="1465713" y="2204085"/>
                </a:lnTo>
                <a:lnTo>
                  <a:pt x="1542865" y="2183866"/>
                </a:lnTo>
                <a:lnTo>
                  <a:pt x="1620005" y="2159990"/>
                </a:lnTo>
                <a:lnTo>
                  <a:pt x="1697145" y="2132444"/>
                </a:lnTo>
                <a:lnTo>
                  <a:pt x="1774285" y="2101215"/>
                </a:lnTo>
                <a:lnTo>
                  <a:pt x="1851425" y="2066328"/>
                </a:lnTo>
                <a:lnTo>
                  <a:pt x="1928577" y="2027758"/>
                </a:lnTo>
                <a:lnTo>
                  <a:pt x="2005717" y="1985505"/>
                </a:lnTo>
                <a:lnTo>
                  <a:pt x="2082857" y="1939582"/>
                </a:lnTo>
                <a:lnTo>
                  <a:pt x="2159996" y="1890001"/>
                </a:lnTo>
                <a:lnTo>
                  <a:pt x="2237149" y="1836737"/>
                </a:lnTo>
                <a:lnTo>
                  <a:pt x="2314289" y="1779790"/>
                </a:lnTo>
                <a:lnTo>
                  <a:pt x="2391429" y="1719173"/>
                </a:lnTo>
                <a:lnTo>
                  <a:pt x="2468568" y="1654898"/>
                </a:lnTo>
                <a:lnTo>
                  <a:pt x="2545708" y="1586928"/>
                </a:lnTo>
                <a:lnTo>
                  <a:pt x="2622861" y="1515300"/>
                </a:lnTo>
                <a:lnTo>
                  <a:pt x="2700000" y="1439989"/>
                </a:lnTo>
                <a:lnTo>
                  <a:pt x="2777140" y="1361020"/>
                </a:lnTo>
                <a:lnTo>
                  <a:pt x="2854293" y="1278356"/>
                </a:lnTo>
                <a:lnTo>
                  <a:pt x="2931433" y="1192034"/>
                </a:lnTo>
                <a:lnTo>
                  <a:pt x="3008572" y="1102042"/>
                </a:lnTo>
                <a:lnTo>
                  <a:pt x="3085712" y="1008367"/>
                </a:lnTo>
                <a:lnTo>
                  <a:pt x="3162865" y="911009"/>
                </a:lnTo>
                <a:lnTo>
                  <a:pt x="3240004" y="809993"/>
                </a:lnTo>
                <a:lnTo>
                  <a:pt x="3317144" y="705307"/>
                </a:lnTo>
                <a:lnTo>
                  <a:pt x="3394284" y="596938"/>
                </a:lnTo>
                <a:lnTo>
                  <a:pt x="3471424" y="484898"/>
                </a:lnTo>
                <a:lnTo>
                  <a:pt x="3548576" y="369176"/>
                </a:lnTo>
                <a:lnTo>
                  <a:pt x="3625716" y="249796"/>
                </a:lnTo>
                <a:lnTo>
                  <a:pt x="3702856" y="126733"/>
                </a:lnTo>
                <a:lnTo>
                  <a:pt x="3779996" y="0"/>
                </a:lnTo>
              </a:path>
            </a:pathLst>
          </a:custGeom>
          <a:ln w="189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10931" y="2681681"/>
            <a:ext cx="2291080" cy="0"/>
          </a:xfrm>
          <a:custGeom>
            <a:avLst/>
            <a:gdLst/>
            <a:ahLst/>
            <a:cxnLst/>
            <a:rect l="l" t="t" r="r" b="b"/>
            <a:pathLst>
              <a:path w="2291079" h="0">
                <a:moveTo>
                  <a:pt x="0" y="0"/>
                </a:moveTo>
                <a:lnTo>
                  <a:pt x="229047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10931" y="2501683"/>
            <a:ext cx="2430145" cy="0"/>
          </a:xfrm>
          <a:custGeom>
            <a:avLst/>
            <a:gdLst/>
            <a:ahLst/>
            <a:cxnLst/>
            <a:rect l="l" t="t" r="r" b="b"/>
            <a:pathLst>
              <a:path w="2430145" h="0">
                <a:moveTo>
                  <a:pt x="0" y="0"/>
                </a:moveTo>
                <a:lnTo>
                  <a:pt x="2430005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10931" y="2321686"/>
            <a:ext cx="2561590" cy="0"/>
          </a:xfrm>
          <a:custGeom>
            <a:avLst/>
            <a:gdLst/>
            <a:ahLst/>
            <a:cxnLst/>
            <a:rect l="l" t="t" r="r" b="b"/>
            <a:pathLst>
              <a:path w="2561590" h="0">
                <a:moveTo>
                  <a:pt x="0" y="0"/>
                </a:moveTo>
                <a:lnTo>
                  <a:pt x="2561005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001401" y="2681681"/>
            <a:ext cx="0" cy="1260475"/>
          </a:xfrm>
          <a:custGeom>
            <a:avLst/>
            <a:gdLst/>
            <a:ahLst/>
            <a:cxnLst/>
            <a:rect l="l" t="t" r="r" b="b"/>
            <a:pathLst>
              <a:path w="0" h="1260475">
                <a:moveTo>
                  <a:pt x="0" y="1260005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40936" y="2501683"/>
            <a:ext cx="0" cy="1440180"/>
          </a:xfrm>
          <a:custGeom>
            <a:avLst/>
            <a:gdLst/>
            <a:ahLst/>
            <a:cxnLst/>
            <a:rect l="l" t="t" r="r" b="b"/>
            <a:pathLst>
              <a:path w="0" h="1440179">
                <a:moveTo>
                  <a:pt x="0" y="1440002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271937" y="2321686"/>
            <a:ext cx="0" cy="1620520"/>
          </a:xfrm>
          <a:custGeom>
            <a:avLst/>
            <a:gdLst/>
            <a:ahLst/>
            <a:cxnLst/>
            <a:rect l="l" t="t" r="r" b="b"/>
            <a:pathLst>
              <a:path w="0" h="1620520">
                <a:moveTo>
                  <a:pt x="0" y="1619999"/>
                </a:moveTo>
                <a:lnTo>
                  <a:pt x="0" y="0"/>
                </a:lnTo>
              </a:path>
            </a:pathLst>
          </a:custGeom>
          <a:ln w="6326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137115" y="2192463"/>
            <a:ext cx="345440" cy="571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5095" marR="5080" indent="-113030">
              <a:lnSpc>
                <a:spcPct val="110900"/>
              </a:lnSpc>
              <a:spcBef>
                <a:spcPts val="100"/>
              </a:spcBef>
            </a:pPr>
            <a:r>
              <a:rPr dirty="0" sz="1100" spc="10">
                <a:latin typeface="DejaVu Serif"/>
                <a:cs typeface="DejaVu Serif"/>
              </a:rPr>
              <a:t>L</a:t>
            </a:r>
            <a:r>
              <a:rPr dirty="0" sz="1100" spc="-15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70">
                <a:latin typeface="Georgia"/>
                <a:cs typeface="Georgia"/>
              </a:rPr>
              <a:t> </a:t>
            </a:r>
            <a:r>
              <a:rPr dirty="0" sz="1100" spc="-225">
                <a:latin typeface="DejaVu Serif"/>
                <a:cs typeface="DejaVu Serif"/>
              </a:rPr>
              <a:t>ǫ 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 spc="10">
                <a:latin typeface="DejaVu Serif"/>
                <a:cs typeface="DejaVu Serif"/>
              </a:rPr>
              <a:t>L</a:t>
            </a:r>
            <a:r>
              <a:rPr dirty="0" sz="1100" spc="-22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225">
                <a:latin typeface="DejaVu Serif"/>
                <a:cs typeface="DejaVu Serif"/>
              </a:rPr>
              <a:t>ǫ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91529" y="9773246"/>
            <a:ext cx="1898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z="1100" spc="85">
                <a:latin typeface="Georgia"/>
                <a:cs typeface="Georgia"/>
              </a:rPr>
              <a:t>10</a:t>
            </a:fld>
            <a:endParaRPr sz="1100">
              <a:latin typeface="Georgia"/>
              <a:cs typeface="Georg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19544" y="3917874"/>
            <a:ext cx="5905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44500" algn="l"/>
              </a:tabLst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baseline="-10416" sz="1200" spc="-135">
                <a:latin typeface="Verdana"/>
                <a:cs typeface="Verdana"/>
              </a:rPr>
              <a:t>1</a:t>
            </a:r>
            <a:r>
              <a:rPr dirty="0" baseline="-10416" sz="1200" spc="-135">
                <a:latin typeface="Verdana"/>
                <a:cs typeface="Verdana"/>
              </a:rPr>
              <a:t>	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baseline="-10416" sz="1200" spc="-135">
                <a:latin typeface="Verdana"/>
                <a:cs typeface="Verdana"/>
              </a:rPr>
              <a:t>2</a:t>
            </a:r>
            <a:endParaRPr baseline="-10416" sz="12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3100" y="771269"/>
            <a:ext cx="6426200" cy="145605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2.4.5. </a:t>
            </a:r>
            <a:r>
              <a:rPr dirty="0" sz="1100" spc="-40">
                <a:latin typeface="Georgia"/>
                <a:cs typeface="Georgia"/>
              </a:rPr>
              <a:t>Use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10">
                <a:latin typeface="Georgia"/>
                <a:cs typeface="Georgia"/>
              </a:rPr>
              <a:t>Graph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45">
                <a:latin typeface="Georgia"/>
                <a:cs typeface="Georgia"/>
              </a:rPr>
              <a:t>number </a:t>
            </a:r>
            <a:r>
              <a:rPr dirty="0" sz="1100" spc="-180">
                <a:latin typeface="DejaVu Serif"/>
                <a:cs typeface="DejaVu Serif"/>
              </a:rPr>
              <a:t>δ </a:t>
            </a:r>
            <a:r>
              <a:rPr dirty="0" sz="1100" spc="-40">
                <a:latin typeface="Georgia"/>
                <a:cs typeface="Georgia"/>
              </a:rPr>
              <a:t>such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55">
                <a:latin typeface="DejaVu Sans"/>
                <a:cs typeface="DejaVu Sans"/>
              </a:rPr>
              <a:t>|</a:t>
            </a:r>
            <a:r>
              <a:rPr dirty="0" sz="1100" spc="-55">
                <a:latin typeface="DejaVu Serif"/>
                <a:cs typeface="DejaVu Serif"/>
              </a:rPr>
              <a:t>x</a:t>
            </a:r>
            <a:r>
              <a:rPr dirty="0" baseline="27777" sz="1200" spc="-82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5">
                <a:latin typeface="Georgia"/>
                <a:cs typeface="Georgia"/>
              </a:rPr>
              <a:t>4</a:t>
            </a:r>
            <a:r>
              <a:rPr dirty="0" sz="1100" spc="-7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-75">
                <a:latin typeface="Georgia"/>
                <a:cs typeface="Georgia"/>
              </a:rPr>
              <a:t>0</a:t>
            </a:r>
            <a:r>
              <a:rPr dirty="0" sz="1100" spc="-75">
                <a:latin typeface="DejaVu Serif"/>
                <a:cs typeface="DejaVu Serif"/>
              </a:rPr>
              <a:t>.</a:t>
            </a:r>
            <a:r>
              <a:rPr dirty="0" sz="1100" spc="-75">
                <a:latin typeface="Georgia"/>
                <a:cs typeface="Georgia"/>
              </a:rPr>
              <a:t>5</a:t>
            </a:r>
            <a:r>
              <a:rPr dirty="0" sz="1100" spc="4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whenever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35">
                <a:latin typeface="DejaVu Sans"/>
                <a:cs typeface="DejaVu Sans"/>
              </a:rPr>
              <a:t>|</a:t>
            </a:r>
            <a:r>
              <a:rPr dirty="0" sz="1100" spc="-3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75">
                <a:latin typeface="DejaVu Sans"/>
                <a:cs typeface="DejaVu Sans"/>
              </a:rPr>
              <a:t>|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140">
                <a:latin typeface="DejaVu Serif"/>
                <a:cs typeface="DejaVu Serif"/>
              </a:rPr>
              <a:t> </a:t>
            </a:r>
            <a:r>
              <a:rPr dirty="0" sz="1100" spc="-70">
                <a:latin typeface="DejaVu Serif"/>
                <a:cs typeface="DejaVu Serif"/>
              </a:rPr>
              <a:t>δ</a:t>
            </a:r>
            <a:r>
              <a:rPr dirty="0" sz="1100" spc="-7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1247775">
              <a:lnSpc>
                <a:spcPct val="100000"/>
              </a:lnSpc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  <a:p>
            <a:pPr marL="1124585">
              <a:lnSpc>
                <a:spcPct val="100000"/>
              </a:lnSpc>
              <a:spcBef>
                <a:spcPts val="885"/>
              </a:spcBef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124585">
              <a:lnSpc>
                <a:spcPct val="100000"/>
              </a:lnSpc>
            </a:pP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85597" y="3820273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65444" y="771269"/>
            <a:ext cx="6433820" cy="2917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320" marR="5080">
              <a:lnSpc>
                <a:spcPct val="123100"/>
              </a:lnSpc>
              <a:spcBef>
                <a:spcPts val="10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2.1.1. </a:t>
            </a: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point </a:t>
            </a:r>
            <a:r>
              <a:rPr dirty="0" sz="1100" spc="-15">
                <a:latin typeface="Georgia"/>
                <a:cs typeface="Georgia"/>
              </a:rPr>
              <a:t>P(0.5, </a:t>
            </a:r>
            <a:r>
              <a:rPr dirty="0" sz="1100" spc="-35">
                <a:latin typeface="Georgia"/>
                <a:cs typeface="Georgia"/>
              </a:rPr>
              <a:t>2) lies </a:t>
            </a:r>
            <a:r>
              <a:rPr dirty="0" sz="1100" spc="-50">
                <a:latin typeface="Georgia"/>
                <a:cs typeface="Georgia"/>
              </a:rPr>
              <a:t>on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curve </a:t>
            </a:r>
            <a:r>
              <a:rPr dirty="0" sz="1100" spc="-90">
                <a:latin typeface="DejaVu Serif"/>
                <a:cs typeface="DejaVu Serif"/>
              </a:rPr>
              <a:t>y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60">
                <a:latin typeface="Georgia"/>
                <a:cs typeface="Georgia"/>
              </a:rPr>
              <a:t>1</a:t>
            </a:r>
            <a:r>
              <a:rPr dirty="0" sz="1100" spc="60">
                <a:latin typeface="DejaVu Serif"/>
                <a:cs typeface="DejaVu Serif"/>
              </a:rPr>
              <a:t>/x</a:t>
            </a:r>
            <a:r>
              <a:rPr dirty="0" sz="1100" spc="60">
                <a:latin typeface="Georgia"/>
                <a:cs typeface="Georgia"/>
              </a:rPr>
              <a:t>. </a:t>
            </a:r>
            <a:r>
              <a:rPr dirty="0" sz="1100" spc="-30">
                <a:latin typeface="Georgia"/>
                <a:cs typeface="Georgia"/>
              </a:rPr>
              <a:t>If </a:t>
            </a:r>
            <a:r>
              <a:rPr dirty="0" sz="1100" spc="25">
                <a:latin typeface="Georgia"/>
                <a:cs typeface="Georgia"/>
              </a:rPr>
              <a:t>Q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point </a:t>
            </a:r>
            <a:r>
              <a:rPr dirty="0" sz="1100" spc="-15">
                <a:latin typeface="Georgia"/>
                <a:cs typeface="Georgia"/>
              </a:rPr>
              <a:t>(</a:t>
            </a:r>
            <a:r>
              <a:rPr dirty="0" sz="1100" spc="-15">
                <a:latin typeface="DejaVu Serif"/>
                <a:cs typeface="DejaVu Serif"/>
              </a:rPr>
              <a:t>x, </a:t>
            </a:r>
            <a:r>
              <a:rPr dirty="0" sz="1100" spc="50">
                <a:latin typeface="Georgia"/>
                <a:cs typeface="Georgia"/>
              </a:rPr>
              <a:t>1</a:t>
            </a:r>
            <a:r>
              <a:rPr dirty="0" sz="1100" spc="50">
                <a:latin typeface="DejaVu Serif"/>
                <a:cs typeface="DejaVu Serif"/>
              </a:rPr>
              <a:t>/x</a:t>
            </a:r>
            <a:r>
              <a:rPr dirty="0" sz="1100" spc="50">
                <a:latin typeface="Georgia"/>
                <a:cs typeface="Georgia"/>
              </a:rPr>
              <a:t>), </a:t>
            </a:r>
            <a:r>
              <a:rPr dirty="0" sz="1100" spc="-45">
                <a:latin typeface="Georgia"/>
                <a:cs typeface="Georgia"/>
              </a:rPr>
              <a:t>use </a:t>
            </a:r>
            <a:r>
              <a:rPr dirty="0" sz="1100" spc="-30">
                <a:latin typeface="Georgia"/>
                <a:cs typeface="Georgia"/>
              </a:rPr>
              <a:t>your  </a:t>
            </a:r>
            <a:r>
              <a:rPr dirty="0" sz="1100" spc="-15">
                <a:latin typeface="Georgia"/>
                <a:cs typeface="Georgia"/>
              </a:rPr>
              <a:t>calculator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find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secant </a:t>
            </a:r>
            <a:r>
              <a:rPr dirty="0" sz="1100" spc="-35">
                <a:latin typeface="Georgia"/>
                <a:cs typeface="Georgia"/>
              </a:rPr>
              <a:t>line </a:t>
            </a:r>
            <a:r>
              <a:rPr dirty="0" sz="1100" spc="50">
                <a:latin typeface="Georgia"/>
                <a:cs typeface="Georgia"/>
              </a:rPr>
              <a:t>PQ </a:t>
            </a:r>
            <a:r>
              <a:rPr dirty="0" sz="1100" spc="-35">
                <a:latin typeface="Georgia"/>
                <a:cs typeface="Georgia"/>
              </a:rPr>
              <a:t>for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following </a:t>
            </a:r>
            <a:r>
              <a:rPr dirty="0" sz="1100" spc="-30">
                <a:latin typeface="Georgia"/>
                <a:cs typeface="Georgia"/>
              </a:rPr>
              <a:t>values </a:t>
            </a:r>
            <a:r>
              <a:rPr dirty="0" sz="1100" spc="-40">
                <a:latin typeface="Georgia"/>
                <a:cs typeface="Georgia"/>
              </a:rPr>
              <a:t>of</a:t>
            </a:r>
            <a:r>
              <a:rPr dirty="0" sz="1100" spc="-114">
                <a:latin typeface="Georgia"/>
                <a:cs typeface="Georgia"/>
              </a:rPr>
              <a:t> 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indent="7620">
              <a:lnSpc>
                <a:spcPct val="100000"/>
              </a:lnSpc>
              <a:buAutoNum type="alphaLcParenR"/>
              <a:tabLst>
                <a:tab pos="213360" algn="l"/>
              </a:tabLst>
            </a:pPr>
            <a:r>
              <a:rPr dirty="0" sz="1100" spc="-55">
                <a:latin typeface="Georgia"/>
                <a:cs typeface="Georgia"/>
              </a:rPr>
              <a:t>.8</a:t>
            </a:r>
            <a:endParaRPr sz="1100">
              <a:latin typeface="Georgia"/>
              <a:cs typeface="Georgia"/>
            </a:endParaRPr>
          </a:p>
          <a:p>
            <a:pPr marL="12700" marR="6035675">
              <a:lnSpc>
                <a:spcPct val="191100"/>
              </a:lnSpc>
              <a:spcBef>
                <a:spcPts val="5"/>
              </a:spcBef>
              <a:buAutoNum type="alphaLcParenR"/>
              <a:tabLst>
                <a:tab pos="213360" algn="l"/>
              </a:tabLst>
            </a:pPr>
            <a:r>
              <a:rPr dirty="0" sz="1100" spc="-40">
                <a:latin typeface="Georgia"/>
                <a:cs typeface="Georgia"/>
              </a:rPr>
              <a:t>.6  </a:t>
            </a:r>
            <a:r>
              <a:rPr dirty="0" sz="1100" spc="-5">
                <a:latin typeface="Georgia"/>
                <a:cs typeface="Georgia"/>
              </a:rPr>
              <a:t>c) </a:t>
            </a:r>
            <a:r>
              <a:rPr dirty="0" sz="1100" spc="10">
                <a:latin typeface="Georgia"/>
                <a:cs typeface="Georgia"/>
              </a:rPr>
              <a:t>.51  </a:t>
            </a:r>
            <a:r>
              <a:rPr dirty="0" sz="1100" spc="-10">
                <a:latin typeface="Georgia"/>
                <a:cs typeface="Georgia"/>
              </a:rPr>
              <a:t>d) </a:t>
            </a:r>
            <a:r>
              <a:rPr dirty="0" sz="1100" spc="-55">
                <a:latin typeface="Georgia"/>
                <a:cs typeface="Georgia"/>
              </a:rPr>
              <a:t>.49  </a:t>
            </a:r>
            <a:r>
              <a:rPr dirty="0" sz="1100" spc="-20">
                <a:latin typeface="Georgia"/>
                <a:cs typeface="Georgia"/>
              </a:rPr>
              <a:t>e)</a:t>
            </a:r>
            <a:r>
              <a:rPr dirty="0" sz="1100" spc="21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.45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  <a:spcBef>
                <a:spcPts val="955"/>
              </a:spcBef>
            </a:pPr>
            <a:r>
              <a:rPr dirty="0" sz="1100" spc="-25">
                <a:latin typeface="Georgia"/>
                <a:cs typeface="Georgia"/>
              </a:rPr>
              <a:t>Guess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value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slope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tangent </a:t>
            </a:r>
            <a:r>
              <a:rPr dirty="0" sz="1100" spc="-35">
                <a:latin typeface="Georgia"/>
                <a:cs typeface="Georgia"/>
              </a:rPr>
              <a:t>line </a:t>
            </a:r>
            <a:r>
              <a:rPr dirty="0" sz="1100" spc="10">
                <a:latin typeface="Georgia"/>
                <a:cs typeface="Georgia"/>
              </a:rPr>
              <a:t>at</a:t>
            </a:r>
            <a:r>
              <a:rPr dirty="0" sz="1100" spc="18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P(0.5,2).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</a:pPr>
            <a:r>
              <a:rPr dirty="0" sz="1100" spc="105">
                <a:latin typeface="Times New Roman"/>
                <a:cs typeface="Times New Roman"/>
              </a:rPr>
              <a:t>Average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80">
                <a:latin typeface="Times New Roman"/>
                <a:cs typeface="Times New Roman"/>
              </a:rPr>
              <a:t>Velocity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7471" y="4001210"/>
            <a:ext cx="119570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5">
                <a:latin typeface="Georgia"/>
                <a:cs typeface="Georgia"/>
              </a:rPr>
              <a:t>Average </a:t>
            </a:r>
            <a:r>
              <a:rPr dirty="0" sz="1100" spc="-10">
                <a:latin typeface="Georgia"/>
                <a:cs typeface="Georgia"/>
              </a:rPr>
              <a:t>Velocity</a:t>
            </a:r>
            <a:r>
              <a:rPr dirty="0" sz="1100" spc="-16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21399" y="3907487"/>
            <a:ext cx="113855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Georgia"/>
                <a:cs typeface="Georgia"/>
              </a:rPr>
              <a:t>change in</a:t>
            </a:r>
            <a:r>
              <a:rPr dirty="0" sz="1100" spc="-6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distance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34091" y="4117771"/>
            <a:ext cx="1113155" cy="0"/>
          </a:xfrm>
          <a:custGeom>
            <a:avLst/>
            <a:gdLst/>
            <a:ahLst/>
            <a:cxnLst/>
            <a:rect l="l" t="t" r="r" b="b"/>
            <a:pathLst>
              <a:path w="1113154" h="0">
                <a:moveTo>
                  <a:pt x="0" y="0"/>
                </a:moveTo>
                <a:lnTo>
                  <a:pt x="1113053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033405" y="4096193"/>
            <a:ext cx="9144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Georgia"/>
                <a:cs typeface="Georgia"/>
              </a:rPr>
              <a:t>change in</a:t>
            </a:r>
            <a:r>
              <a:rPr dirty="0" sz="1100" spc="-7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time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673079" y="4281651"/>
            <a:ext cx="6426835" cy="2491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14629">
              <a:lnSpc>
                <a:spcPct val="123200"/>
              </a:lnSpc>
              <a:spcBef>
                <a:spcPts val="100"/>
              </a:spcBef>
            </a:pPr>
            <a:r>
              <a:rPr dirty="0" sz="1100" spc="-20">
                <a:latin typeface="Georgia"/>
                <a:cs typeface="Georgia"/>
              </a:rPr>
              <a:t>Distance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20">
                <a:latin typeface="Georgia"/>
                <a:cs typeface="Georgia"/>
              </a:rPr>
              <a:t>usually </a:t>
            </a:r>
            <a:r>
              <a:rPr dirty="0" sz="1100" spc="-30">
                <a:latin typeface="Georgia"/>
                <a:cs typeface="Georgia"/>
              </a:rPr>
              <a:t>given as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25">
                <a:latin typeface="Georgia"/>
                <a:cs typeface="Georgia"/>
              </a:rPr>
              <a:t>function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25">
                <a:latin typeface="Georgia"/>
                <a:cs typeface="Georgia"/>
              </a:rPr>
              <a:t>time </a:t>
            </a:r>
            <a:r>
              <a:rPr dirty="0" sz="1100" spc="-55">
                <a:latin typeface="DejaVu Serif"/>
                <a:cs typeface="DejaVu Serif"/>
              </a:rPr>
              <a:t>s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15">
                <a:latin typeface="DejaVu Serif"/>
                <a:cs typeface="DejaVu Serif"/>
              </a:rPr>
              <a:t>s</a:t>
            </a:r>
            <a:r>
              <a:rPr dirty="0" sz="1100" spc="-15">
                <a:latin typeface="Georgia"/>
                <a:cs typeface="Georgia"/>
              </a:rPr>
              <a:t>(</a:t>
            </a:r>
            <a:r>
              <a:rPr dirty="0" sz="1100" spc="-15">
                <a:latin typeface="DejaVu Serif"/>
                <a:cs typeface="DejaVu Serif"/>
              </a:rPr>
              <a:t>t</a:t>
            </a:r>
            <a:r>
              <a:rPr dirty="0" sz="1100" spc="-15">
                <a:latin typeface="Georgia"/>
                <a:cs typeface="Georgia"/>
              </a:rPr>
              <a:t>). </a:t>
            </a:r>
            <a:r>
              <a:rPr dirty="0" sz="1100">
                <a:latin typeface="Georgia"/>
                <a:cs typeface="Georgia"/>
              </a:rPr>
              <a:t>This </a:t>
            </a:r>
            <a:r>
              <a:rPr dirty="0" sz="1100" spc="-25">
                <a:latin typeface="Georgia"/>
                <a:cs typeface="Georgia"/>
              </a:rPr>
              <a:t>function </a:t>
            </a:r>
            <a:r>
              <a:rPr dirty="0" sz="1100" spc="-15">
                <a:latin typeface="Georgia"/>
                <a:cs typeface="Georgia"/>
              </a:rPr>
              <a:t>tells </a:t>
            </a:r>
            <a:r>
              <a:rPr dirty="0" sz="1100" spc="-40">
                <a:latin typeface="Georgia"/>
                <a:cs typeface="Georgia"/>
              </a:rPr>
              <a:t>us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45">
                <a:latin typeface="Georgia"/>
                <a:cs typeface="Georgia"/>
              </a:rPr>
              <a:t>know </a:t>
            </a:r>
            <a:r>
              <a:rPr dirty="0" sz="1100" spc="-50">
                <a:latin typeface="Georgia"/>
                <a:cs typeface="Georgia"/>
              </a:rPr>
              <a:t>how </a:t>
            </a:r>
            <a:r>
              <a:rPr dirty="0" sz="1100" spc="-35">
                <a:latin typeface="Georgia"/>
                <a:cs typeface="Georgia"/>
              </a:rPr>
              <a:t>long 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">
                <a:latin typeface="Georgia"/>
                <a:cs typeface="Georgia"/>
              </a:rPr>
              <a:t>object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has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been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moving,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25">
                <a:latin typeface="DejaVu Serif"/>
                <a:cs typeface="DejaVu Serif"/>
              </a:rPr>
              <a:t>t</a:t>
            </a:r>
            <a:r>
              <a:rPr dirty="0" sz="1100" spc="-25">
                <a:latin typeface="Georgia"/>
                <a:cs typeface="Georgia"/>
              </a:rPr>
              <a:t>,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55">
                <a:latin typeface="Georgia"/>
                <a:cs typeface="Georgia"/>
              </a:rPr>
              <a:t>we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know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where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10">
                <a:latin typeface="Georgia"/>
                <a:cs typeface="Georgia"/>
              </a:rPr>
              <a:t>it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is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in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space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DejaVu Serif"/>
                <a:cs typeface="DejaVu Serif"/>
              </a:rPr>
              <a:t>s</a:t>
            </a:r>
            <a:r>
              <a:rPr dirty="0" sz="1100" spc="-15">
                <a:latin typeface="Georgia"/>
                <a:cs typeface="Georgia"/>
              </a:rPr>
              <a:t>(</a:t>
            </a:r>
            <a:r>
              <a:rPr dirty="0" sz="1100" spc="-15">
                <a:latin typeface="DejaVu Serif"/>
                <a:cs typeface="DejaVu Serif"/>
              </a:rPr>
              <a:t>t</a:t>
            </a:r>
            <a:r>
              <a:rPr dirty="0" sz="1100" spc="-15">
                <a:latin typeface="Georgia"/>
                <a:cs typeface="Georgia"/>
              </a:rPr>
              <a:t>).</a:t>
            </a:r>
            <a:endParaRPr sz="1100">
              <a:latin typeface="Georgia"/>
              <a:cs typeface="Georgia"/>
            </a:endParaRPr>
          </a:p>
          <a:p>
            <a:pPr algn="just" marL="12700" marR="5080">
              <a:lnSpc>
                <a:spcPct val="123200"/>
              </a:lnSpc>
              <a:spcBef>
                <a:spcPts val="894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2.1.2. </a:t>
            </a:r>
            <a:r>
              <a:rPr dirty="0" sz="1100" spc="-30">
                <a:latin typeface="Georgia"/>
                <a:cs typeface="Georgia"/>
              </a:rPr>
              <a:t>Suppose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position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30">
                <a:latin typeface="Georgia"/>
                <a:cs typeface="Georgia"/>
              </a:rPr>
              <a:t>an </a:t>
            </a:r>
            <a:r>
              <a:rPr dirty="0" sz="1100" spc="-5">
                <a:latin typeface="Georgia"/>
                <a:cs typeface="Georgia"/>
              </a:rPr>
              <a:t>object </a:t>
            </a:r>
            <a:r>
              <a:rPr dirty="0" sz="1100" spc="-35">
                <a:latin typeface="Georgia"/>
                <a:cs typeface="Georgia"/>
              </a:rPr>
              <a:t>moving in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15">
                <a:latin typeface="Georgia"/>
                <a:cs typeface="Georgia"/>
              </a:rPr>
              <a:t>straight </a:t>
            </a:r>
            <a:r>
              <a:rPr dirty="0" sz="1100" spc="-35">
                <a:latin typeface="Georgia"/>
                <a:cs typeface="Georgia"/>
              </a:rPr>
              <a:t>line is </a:t>
            </a:r>
            <a:r>
              <a:rPr dirty="0" sz="1100" spc="-30">
                <a:latin typeface="Georgia"/>
                <a:cs typeface="Georgia"/>
              </a:rPr>
              <a:t>given </a:t>
            </a:r>
            <a:r>
              <a:rPr dirty="0" sz="1100" spc="-10">
                <a:latin typeface="Georgia"/>
                <a:cs typeface="Georgia"/>
              </a:rPr>
              <a:t>by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equation  </a:t>
            </a:r>
            <a:r>
              <a:rPr dirty="0" sz="1100" spc="-55">
                <a:latin typeface="DejaVu Serif"/>
                <a:cs typeface="DejaVu Serif"/>
              </a:rPr>
              <a:t>s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>
                <a:latin typeface="DejaVu Serif"/>
                <a:cs typeface="DejaVu Serif"/>
              </a:rPr>
              <a:t>t</a:t>
            </a:r>
            <a:r>
              <a:rPr dirty="0" baseline="27777" sz="1200">
                <a:latin typeface="Verdana"/>
                <a:cs typeface="Verdana"/>
              </a:rPr>
              <a:t>3</a:t>
            </a:r>
            <a:r>
              <a:rPr dirty="0" sz="1100">
                <a:latin typeface="DejaVu Serif"/>
                <a:cs typeface="DejaVu Serif"/>
              </a:rPr>
              <a:t>/</a:t>
            </a:r>
            <a:r>
              <a:rPr dirty="0" sz="1100">
                <a:latin typeface="Georgia"/>
                <a:cs typeface="Georgia"/>
              </a:rPr>
              <a:t>6 </a:t>
            </a:r>
            <a:r>
              <a:rPr dirty="0" sz="1100" spc="-40">
                <a:latin typeface="Georgia"/>
                <a:cs typeface="Georgia"/>
              </a:rPr>
              <a:t>where </a:t>
            </a:r>
            <a:r>
              <a:rPr dirty="0" sz="1100" spc="-50">
                <a:latin typeface="DejaVu Serif"/>
                <a:cs typeface="DejaVu Serif"/>
              </a:rPr>
              <a:t>t </a:t>
            </a:r>
            <a:r>
              <a:rPr dirty="0" sz="1100" spc="-35">
                <a:latin typeface="Georgia"/>
                <a:cs typeface="Georgia"/>
              </a:rPr>
              <a:t>is in seconds, </a:t>
            </a:r>
            <a:r>
              <a:rPr dirty="0" sz="1100" spc="-55">
                <a:latin typeface="DejaVu Serif"/>
                <a:cs typeface="DejaVu Serif"/>
              </a:rPr>
              <a:t>s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25">
                <a:latin typeface="Georgia"/>
                <a:cs typeface="Georgia"/>
              </a:rPr>
              <a:t>meters. </a:t>
            </a:r>
            <a:r>
              <a:rPr dirty="0" sz="1100" spc="-10">
                <a:latin typeface="Georgia"/>
                <a:cs typeface="Georgia"/>
              </a:rPr>
              <a:t>Find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average </a:t>
            </a:r>
            <a:r>
              <a:rPr dirty="0" sz="1100" spc="-10">
                <a:latin typeface="Georgia"/>
                <a:cs typeface="Georgia"/>
              </a:rPr>
              <a:t>velocity </a:t>
            </a:r>
            <a:r>
              <a:rPr dirty="0" sz="1100" spc="-40">
                <a:latin typeface="Georgia"/>
                <a:cs typeface="Georgia"/>
              </a:rPr>
              <a:t>over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given </a:t>
            </a:r>
            <a:r>
              <a:rPr dirty="0" sz="1100" spc="-25">
                <a:latin typeface="Georgia"/>
                <a:cs typeface="Georgia"/>
              </a:rPr>
              <a:t>time periods then </a:t>
            </a:r>
            <a:r>
              <a:rPr dirty="0" sz="1100" spc="-40">
                <a:latin typeface="Georgia"/>
                <a:cs typeface="Georgia"/>
              </a:rPr>
              <a:t>find 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instantaneous </a:t>
            </a:r>
            <a:r>
              <a:rPr dirty="0" sz="1100" spc="-10">
                <a:latin typeface="Georgia"/>
                <a:cs typeface="Georgia"/>
              </a:rPr>
              <a:t>velocity </a:t>
            </a:r>
            <a:r>
              <a:rPr dirty="0" sz="1100" spc="-40">
                <a:latin typeface="Georgia"/>
                <a:cs typeface="Georgia"/>
              </a:rPr>
              <a:t>when </a:t>
            </a:r>
            <a:r>
              <a:rPr dirty="0" sz="1100" spc="-50">
                <a:latin typeface="DejaVu Serif"/>
                <a:cs typeface="DejaVu Serif"/>
              </a:rPr>
              <a:t>t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50">
                <a:latin typeface="Georgia"/>
                <a:cs typeface="Georgia"/>
              </a:rPr>
              <a:t> </a:t>
            </a:r>
            <a:r>
              <a:rPr dirty="0" sz="1100" spc="35">
                <a:latin typeface="Georgia"/>
                <a:cs typeface="Georgia"/>
              </a:rPr>
              <a:t>1.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181610">
              <a:lnSpc>
                <a:spcPct val="100000"/>
              </a:lnSpc>
            </a:pPr>
            <a:r>
              <a:rPr dirty="0" sz="1100" spc="35">
                <a:latin typeface="Georgia"/>
                <a:cs typeface="Georgia"/>
              </a:rPr>
              <a:t>1. </a:t>
            </a:r>
            <a:r>
              <a:rPr dirty="0" sz="1100" spc="-30">
                <a:latin typeface="Georgia"/>
                <a:cs typeface="Georgia"/>
              </a:rPr>
              <a:t>[1</a:t>
            </a:r>
            <a:r>
              <a:rPr dirty="0" sz="1100" spc="-30">
                <a:latin typeface="DejaVu Serif"/>
                <a:cs typeface="DejaVu Serif"/>
              </a:rPr>
              <a:t>,</a:t>
            </a:r>
            <a:r>
              <a:rPr dirty="0" sz="1100" spc="-20">
                <a:latin typeface="DejaVu Serif"/>
                <a:cs typeface="DejaVu Serif"/>
              </a:rPr>
              <a:t> </a:t>
            </a:r>
            <a:r>
              <a:rPr dirty="0" sz="1100" spc="-90">
                <a:latin typeface="Georgia"/>
                <a:cs typeface="Georgia"/>
              </a:rPr>
              <a:t>3]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81610">
              <a:lnSpc>
                <a:spcPct val="100000"/>
              </a:lnSpc>
            </a:pPr>
            <a:r>
              <a:rPr dirty="0" sz="1100" spc="-35">
                <a:latin typeface="Georgia"/>
                <a:cs typeface="Georgia"/>
              </a:rPr>
              <a:t>2.  </a:t>
            </a:r>
            <a:r>
              <a:rPr dirty="0" sz="1100" spc="-30">
                <a:latin typeface="Georgia"/>
                <a:cs typeface="Georgia"/>
              </a:rPr>
              <a:t>[1</a:t>
            </a:r>
            <a:r>
              <a:rPr dirty="0" sz="1100" spc="-30">
                <a:latin typeface="DejaVu Serif"/>
                <a:cs typeface="DejaVu Serif"/>
              </a:rPr>
              <a:t>,</a:t>
            </a:r>
            <a:r>
              <a:rPr dirty="0" sz="1100" spc="-180">
                <a:latin typeface="DejaVu Serif"/>
                <a:cs typeface="DejaVu Serif"/>
              </a:rPr>
              <a:t> </a:t>
            </a:r>
            <a:r>
              <a:rPr dirty="0" sz="1100" spc="-95">
                <a:latin typeface="Georgia"/>
                <a:cs typeface="Georgia"/>
              </a:rPr>
              <a:t>2]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81610">
              <a:lnSpc>
                <a:spcPct val="100000"/>
              </a:lnSpc>
              <a:spcBef>
                <a:spcPts val="5"/>
              </a:spcBef>
            </a:pPr>
            <a:r>
              <a:rPr dirty="0" sz="1100" spc="-35">
                <a:latin typeface="Georgia"/>
                <a:cs typeface="Georgia"/>
              </a:rPr>
              <a:t>3.  </a:t>
            </a:r>
            <a:r>
              <a:rPr dirty="0" sz="1100" spc="-30">
                <a:latin typeface="Georgia"/>
                <a:cs typeface="Georgia"/>
              </a:rPr>
              <a:t>[1</a:t>
            </a:r>
            <a:r>
              <a:rPr dirty="0" sz="1100" spc="-30">
                <a:latin typeface="DejaVu Serif"/>
                <a:cs typeface="DejaVu Serif"/>
              </a:rPr>
              <a:t>,</a:t>
            </a:r>
            <a:r>
              <a:rPr dirty="0" sz="1100" spc="-170">
                <a:latin typeface="DejaVu Serif"/>
                <a:cs typeface="DejaVu Serif"/>
              </a:rPr>
              <a:t> </a:t>
            </a:r>
            <a:r>
              <a:rPr dirty="0" sz="1100" spc="-35">
                <a:latin typeface="Georgia"/>
                <a:cs typeface="Georgia"/>
              </a:rPr>
              <a:t>1</a:t>
            </a:r>
            <a:r>
              <a:rPr dirty="0" sz="1100" spc="-35">
                <a:latin typeface="DejaVu Serif"/>
                <a:cs typeface="DejaVu Serif"/>
              </a:rPr>
              <a:t>.</a:t>
            </a:r>
            <a:r>
              <a:rPr dirty="0" sz="1100" spc="-35">
                <a:latin typeface="Georgia"/>
                <a:cs typeface="Georgia"/>
              </a:rPr>
              <a:t>5]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81610">
              <a:lnSpc>
                <a:spcPct val="100000"/>
              </a:lnSpc>
            </a:pPr>
            <a:r>
              <a:rPr dirty="0" sz="1100" spc="-40">
                <a:latin typeface="Georgia"/>
                <a:cs typeface="Georgia"/>
              </a:rPr>
              <a:t>4.  </a:t>
            </a:r>
            <a:r>
              <a:rPr dirty="0" sz="1100" spc="-30">
                <a:latin typeface="Georgia"/>
                <a:cs typeface="Georgia"/>
              </a:rPr>
              <a:t>[1</a:t>
            </a:r>
            <a:r>
              <a:rPr dirty="0" sz="1100" spc="-30">
                <a:latin typeface="DejaVu Serif"/>
                <a:cs typeface="DejaVu Serif"/>
              </a:rPr>
              <a:t>,</a:t>
            </a:r>
            <a:r>
              <a:rPr dirty="0" sz="1100" spc="-155">
                <a:latin typeface="DejaVu Serif"/>
                <a:cs typeface="DejaVu Serif"/>
              </a:rPr>
              <a:t> </a:t>
            </a:r>
            <a:r>
              <a:rPr dirty="0" sz="1100" spc="-10">
                <a:latin typeface="Georgia"/>
                <a:cs typeface="Georgia"/>
              </a:rPr>
              <a:t>1</a:t>
            </a:r>
            <a:r>
              <a:rPr dirty="0" sz="1100" spc="-10">
                <a:latin typeface="DejaVu Serif"/>
                <a:cs typeface="DejaVu Serif"/>
              </a:rPr>
              <a:t>.</a:t>
            </a:r>
            <a:r>
              <a:rPr dirty="0" sz="1100" spc="-10">
                <a:latin typeface="Georgia"/>
                <a:cs typeface="Georgia"/>
              </a:rPr>
              <a:t>1]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798155"/>
            <a:ext cx="3514725" cy="501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320" algn="l"/>
              </a:tabLst>
            </a:pPr>
            <a:r>
              <a:rPr dirty="0" sz="1200" spc="70">
                <a:latin typeface="Times New Roman"/>
                <a:cs typeface="Times New Roman"/>
              </a:rPr>
              <a:t>2.2	</a:t>
            </a:r>
            <a:r>
              <a:rPr dirty="0" sz="1200" spc="140">
                <a:latin typeface="Times New Roman"/>
                <a:cs typeface="Times New Roman"/>
              </a:rPr>
              <a:t>The </a:t>
            </a:r>
            <a:r>
              <a:rPr dirty="0" sz="1200" spc="105">
                <a:latin typeface="Times New Roman"/>
                <a:cs typeface="Times New Roman"/>
              </a:rPr>
              <a:t>Limit </a:t>
            </a:r>
            <a:r>
              <a:rPr dirty="0" sz="1200" spc="40">
                <a:latin typeface="Times New Roman"/>
                <a:cs typeface="Times New Roman"/>
              </a:rPr>
              <a:t>of </a:t>
            </a:r>
            <a:r>
              <a:rPr dirty="0" sz="1200" spc="120">
                <a:latin typeface="Times New Roman"/>
                <a:cs typeface="Times New Roman"/>
              </a:rPr>
              <a:t>a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105">
                <a:latin typeface="Times New Roman"/>
                <a:cs typeface="Times New Roman"/>
              </a:rPr>
              <a:t>Function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Question: </a:t>
            </a:r>
            <a:r>
              <a:rPr dirty="0" sz="1100" spc="10">
                <a:latin typeface="Georgia"/>
                <a:cs typeface="Georgia"/>
              </a:rPr>
              <a:t>What </a:t>
            </a:r>
            <a:r>
              <a:rPr dirty="0" sz="1100" spc="-30">
                <a:latin typeface="Georgia"/>
                <a:cs typeface="Georgia"/>
              </a:rPr>
              <a:t>happens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approaches</a:t>
            </a:r>
            <a:r>
              <a:rPr dirty="0" sz="1100" spc="-85">
                <a:latin typeface="Georgia"/>
                <a:cs typeface="Georgia"/>
              </a:rPr>
              <a:t> </a:t>
            </a:r>
            <a:r>
              <a:rPr dirty="0" sz="1100" spc="-50">
                <a:latin typeface="DejaVu Serif"/>
                <a:cs typeface="DejaVu Serif"/>
              </a:rPr>
              <a:t>a</a:t>
            </a:r>
            <a:r>
              <a:rPr dirty="0" sz="1100" spc="-50">
                <a:latin typeface="Georgia"/>
                <a:cs typeface="Georgia"/>
              </a:rPr>
              <a:t>?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097" y="1368652"/>
            <a:ext cx="25965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15">
                <a:latin typeface="Georgia"/>
                <a:cs typeface="Georgia"/>
              </a:rPr>
              <a:t>Mathematical </a:t>
            </a:r>
            <a:r>
              <a:rPr dirty="0" sz="1100" spc="-25">
                <a:latin typeface="Georgia"/>
                <a:cs typeface="Georgia"/>
              </a:rPr>
              <a:t>notation: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90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097" y="1475008"/>
            <a:ext cx="3559175" cy="34671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algn="ctr" marL="239395">
              <a:lnSpc>
                <a:spcPct val="100000"/>
              </a:lnSpc>
              <a:spcBef>
                <a:spcPts val="204"/>
              </a:spcBef>
            </a:pPr>
            <a:r>
              <a:rPr dirty="0" sz="800" spc="70" i="1">
                <a:latin typeface="Times New Roman"/>
                <a:cs typeface="Times New Roman"/>
              </a:rPr>
              <a:t>x</a:t>
            </a:r>
            <a:r>
              <a:rPr dirty="0" sz="800" spc="70">
                <a:latin typeface="Arial"/>
                <a:cs typeface="Arial"/>
              </a:rPr>
              <a:t>→</a:t>
            </a:r>
            <a:r>
              <a:rPr dirty="0" sz="800" spc="70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100" spc="-40">
                <a:latin typeface="Georgia"/>
                <a:cs typeface="Georgia"/>
              </a:rPr>
              <a:t>In </a:t>
            </a:r>
            <a:r>
              <a:rPr dirty="0" sz="1100" spc="-45">
                <a:latin typeface="Georgia"/>
                <a:cs typeface="Georgia"/>
              </a:rPr>
              <a:t>words: </a:t>
            </a:r>
            <a:r>
              <a:rPr dirty="0" sz="1100" spc="25">
                <a:latin typeface="Georgia"/>
                <a:cs typeface="Georgia"/>
              </a:rPr>
              <a:t>”The </a:t>
            </a:r>
            <a:r>
              <a:rPr dirty="0" sz="1100" spc="-15">
                <a:latin typeface="Georgia"/>
                <a:cs typeface="Georgia"/>
              </a:rPr>
              <a:t>limit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40">
                <a:latin typeface="DejaVu Serif"/>
                <a:cs typeface="DejaVu Serif"/>
              </a:rPr>
              <a:t>a</a:t>
            </a:r>
            <a:r>
              <a:rPr dirty="0" sz="1100" spc="-40">
                <a:latin typeface="Georgia"/>
                <a:cs typeface="Georgia"/>
              </a:rPr>
              <a:t>, </a:t>
            </a:r>
            <a:r>
              <a:rPr dirty="0" sz="1100" spc="-35">
                <a:latin typeface="Georgia"/>
                <a:cs typeface="Georgia"/>
              </a:rPr>
              <a:t>equals</a:t>
            </a:r>
            <a:r>
              <a:rPr dirty="0" sz="1100" spc="-110">
                <a:latin typeface="Georgia"/>
                <a:cs typeface="Georgia"/>
              </a:rPr>
              <a:t> </a:t>
            </a:r>
            <a:r>
              <a:rPr dirty="0" sz="1100" spc="50">
                <a:latin typeface="DejaVu Serif"/>
                <a:cs typeface="DejaVu Serif"/>
              </a:rPr>
              <a:t>L</a:t>
            </a:r>
            <a:r>
              <a:rPr dirty="0" sz="1100" spc="50">
                <a:latin typeface="Georgia"/>
                <a:cs typeface="Georgia"/>
              </a:rPr>
              <a:t>”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096" y="1891460"/>
            <a:ext cx="19786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5">
                <a:latin typeface="Georgia"/>
                <a:cs typeface="Georgia"/>
              </a:rPr>
              <a:t>Consider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following</a:t>
            </a:r>
            <a:r>
              <a:rPr dirty="0" sz="1100" spc="7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functions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00871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16876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32877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48879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64880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80882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96884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12885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28887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00871" y="4267415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00871" y="4051414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00871" y="3835412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00871" y="3619410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00871" y="3403409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00871" y="318740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00871" y="2971406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00871" y="2755404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00871" y="2539402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5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73972" y="4031805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4" h="39370">
                <a:moveTo>
                  <a:pt x="0" y="0"/>
                </a:moveTo>
                <a:lnTo>
                  <a:pt x="21971" y="19608"/>
                </a:lnTo>
                <a:lnTo>
                  <a:pt x="0" y="39217"/>
                </a:lnTo>
                <a:lnTo>
                  <a:pt x="54914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00871" y="4051414"/>
            <a:ext cx="1695450" cy="0"/>
          </a:xfrm>
          <a:custGeom>
            <a:avLst/>
            <a:gdLst/>
            <a:ahLst/>
            <a:cxnLst/>
            <a:rect l="l" t="t" r="r" b="b"/>
            <a:pathLst>
              <a:path w="1695450" h="0">
                <a:moveTo>
                  <a:pt x="0" y="0"/>
                </a:moveTo>
                <a:lnTo>
                  <a:pt x="1695071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48879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64880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980882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196884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12885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48879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32877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116876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00871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29270" y="2539402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69" h="55244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48879" y="2572346"/>
            <a:ext cx="0" cy="1695450"/>
          </a:xfrm>
          <a:custGeom>
            <a:avLst/>
            <a:gdLst/>
            <a:ahLst/>
            <a:cxnLst/>
            <a:rect l="l" t="t" r="r" b="b"/>
            <a:pathLst>
              <a:path w="0" h="1695450">
                <a:moveTo>
                  <a:pt x="0" y="1695069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498269" y="405141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498269" y="361941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498269" y="318740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498269" y="275540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98269" y="405141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337938" y="3512806"/>
            <a:ext cx="20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37938" y="3080867"/>
            <a:ext cx="20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37938" y="2648814"/>
            <a:ext cx="20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17575" y="4103396"/>
            <a:ext cx="906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8600" algn="l"/>
                <a:tab pos="444500" algn="l"/>
                <a:tab pos="660400" algn="l"/>
              </a:tabLst>
            </a:pPr>
            <a:r>
              <a:rPr dirty="0" sz="1100" spc="70">
                <a:latin typeface="Georgia"/>
                <a:cs typeface="Georgia"/>
              </a:rPr>
              <a:t>1	</a:t>
            </a:r>
            <a:r>
              <a:rPr dirty="0" sz="1100" spc="-70">
                <a:latin typeface="Georgia"/>
                <a:cs typeface="Georgia"/>
              </a:rPr>
              <a:t>2	</a:t>
            </a:r>
            <a:r>
              <a:rPr dirty="0" sz="1100" spc="-65">
                <a:latin typeface="Georgia"/>
                <a:cs typeface="Georgia"/>
              </a:rPr>
              <a:t>3	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99643" y="4103396"/>
            <a:ext cx="6350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114">
                <a:latin typeface="Georgia"/>
                <a:cs typeface="Georgia"/>
              </a:rPr>
              <a:t> </a:t>
            </a:r>
            <a:r>
              <a:rPr dirty="0" sz="1100" spc="-5">
                <a:latin typeface="DejaVu Sans"/>
                <a:cs typeface="DejaVu Sans"/>
              </a:rPr>
              <a:t>−</a:t>
            </a:r>
            <a:r>
              <a:rPr dirty="0" sz="1100" spc="-5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900871" y="2755404"/>
            <a:ext cx="1512570" cy="1512570"/>
          </a:xfrm>
          <a:custGeom>
            <a:avLst/>
            <a:gdLst/>
            <a:ahLst/>
            <a:cxnLst/>
            <a:rect l="l" t="t" r="r" b="b"/>
            <a:pathLst>
              <a:path w="1512570" h="1512570">
                <a:moveTo>
                  <a:pt x="0" y="1512011"/>
                </a:moveTo>
                <a:lnTo>
                  <a:pt x="30857" y="1481150"/>
                </a:lnTo>
                <a:lnTo>
                  <a:pt x="61713" y="1450289"/>
                </a:lnTo>
                <a:lnTo>
                  <a:pt x="92575" y="1419440"/>
                </a:lnTo>
                <a:lnTo>
                  <a:pt x="123432" y="1388579"/>
                </a:lnTo>
                <a:lnTo>
                  <a:pt x="154289" y="1357718"/>
                </a:lnTo>
                <a:lnTo>
                  <a:pt x="185146" y="1326870"/>
                </a:lnTo>
                <a:lnTo>
                  <a:pt x="216004" y="1296009"/>
                </a:lnTo>
                <a:lnTo>
                  <a:pt x="246861" y="1265148"/>
                </a:lnTo>
                <a:lnTo>
                  <a:pt x="277717" y="1234300"/>
                </a:lnTo>
                <a:lnTo>
                  <a:pt x="308574" y="1203439"/>
                </a:lnTo>
                <a:lnTo>
                  <a:pt x="339431" y="1172578"/>
                </a:lnTo>
                <a:lnTo>
                  <a:pt x="370283" y="1141730"/>
                </a:lnTo>
                <a:lnTo>
                  <a:pt x="401144" y="1110869"/>
                </a:lnTo>
                <a:lnTo>
                  <a:pt x="432005" y="1080008"/>
                </a:lnTo>
                <a:lnTo>
                  <a:pt x="462866" y="1049147"/>
                </a:lnTo>
                <a:lnTo>
                  <a:pt x="493727" y="1018286"/>
                </a:lnTo>
                <a:lnTo>
                  <a:pt x="524576" y="987437"/>
                </a:lnTo>
                <a:lnTo>
                  <a:pt x="555437" y="956576"/>
                </a:lnTo>
                <a:lnTo>
                  <a:pt x="586298" y="925715"/>
                </a:lnTo>
                <a:lnTo>
                  <a:pt x="617146" y="894867"/>
                </a:lnTo>
                <a:lnTo>
                  <a:pt x="648007" y="864006"/>
                </a:lnTo>
                <a:lnTo>
                  <a:pt x="678868" y="833145"/>
                </a:lnTo>
                <a:lnTo>
                  <a:pt x="709716" y="802297"/>
                </a:lnTo>
                <a:lnTo>
                  <a:pt x="740577" y="771436"/>
                </a:lnTo>
                <a:lnTo>
                  <a:pt x="771438" y="740575"/>
                </a:lnTo>
                <a:lnTo>
                  <a:pt x="802286" y="709714"/>
                </a:lnTo>
                <a:lnTo>
                  <a:pt x="833160" y="678853"/>
                </a:lnTo>
                <a:lnTo>
                  <a:pt x="864008" y="648004"/>
                </a:lnTo>
                <a:lnTo>
                  <a:pt x="894869" y="617143"/>
                </a:lnTo>
                <a:lnTo>
                  <a:pt x="925730" y="586282"/>
                </a:lnTo>
                <a:lnTo>
                  <a:pt x="956579" y="555434"/>
                </a:lnTo>
                <a:lnTo>
                  <a:pt x="987440" y="524573"/>
                </a:lnTo>
                <a:lnTo>
                  <a:pt x="1018301" y="493712"/>
                </a:lnTo>
                <a:lnTo>
                  <a:pt x="1049149" y="462864"/>
                </a:lnTo>
                <a:lnTo>
                  <a:pt x="1080010" y="432003"/>
                </a:lnTo>
                <a:lnTo>
                  <a:pt x="1110871" y="401142"/>
                </a:lnTo>
                <a:lnTo>
                  <a:pt x="1141719" y="370293"/>
                </a:lnTo>
                <a:lnTo>
                  <a:pt x="1172580" y="339420"/>
                </a:lnTo>
                <a:lnTo>
                  <a:pt x="1203441" y="308571"/>
                </a:lnTo>
                <a:lnTo>
                  <a:pt x="1234302" y="277710"/>
                </a:lnTo>
                <a:lnTo>
                  <a:pt x="1265163" y="246849"/>
                </a:lnTo>
                <a:lnTo>
                  <a:pt x="1296012" y="216001"/>
                </a:lnTo>
                <a:lnTo>
                  <a:pt x="1326873" y="185140"/>
                </a:lnTo>
                <a:lnTo>
                  <a:pt x="1357734" y="154279"/>
                </a:lnTo>
                <a:lnTo>
                  <a:pt x="1388582" y="123431"/>
                </a:lnTo>
                <a:lnTo>
                  <a:pt x="1419443" y="92570"/>
                </a:lnTo>
                <a:lnTo>
                  <a:pt x="1450304" y="61709"/>
                </a:lnTo>
                <a:lnTo>
                  <a:pt x="1481152" y="30861"/>
                </a:lnTo>
                <a:lnTo>
                  <a:pt x="1512013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476628" y="2296501"/>
            <a:ext cx="933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61554" y="3930001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800562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016563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232565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448566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664568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880570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096571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312573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528575" y="2539402"/>
            <a:ext cx="0" cy="1728470"/>
          </a:xfrm>
          <a:custGeom>
            <a:avLst/>
            <a:gdLst/>
            <a:ahLst/>
            <a:cxnLst/>
            <a:rect l="l" t="t" r="r" b="b"/>
            <a:pathLst>
              <a:path w="0" h="1728470">
                <a:moveTo>
                  <a:pt x="0" y="1728012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800562" y="4267415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800562" y="4051414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800562" y="3835412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800562" y="3619410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800562" y="3403409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800562" y="3187407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800562" y="2971406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800562" y="2755404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800562" y="2539402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 h="0">
                <a:moveTo>
                  <a:pt x="0" y="0"/>
                </a:moveTo>
                <a:lnTo>
                  <a:pt x="1728012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473672" y="4031805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58" y="19608"/>
                </a:lnTo>
                <a:lnTo>
                  <a:pt x="0" y="39217"/>
                </a:lnTo>
                <a:lnTo>
                  <a:pt x="54902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800562" y="4051414"/>
            <a:ext cx="1695450" cy="0"/>
          </a:xfrm>
          <a:custGeom>
            <a:avLst/>
            <a:gdLst/>
            <a:ahLst/>
            <a:cxnLst/>
            <a:rect l="l" t="t" r="r" b="b"/>
            <a:pathLst>
              <a:path w="1695450" h="0">
                <a:moveTo>
                  <a:pt x="0" y="0"/>
                </a:moveTo>
                <a:lnTo>
                  <a:pt x="1695069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448566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664568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880570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96571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312573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448566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232565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016563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800562" y="400080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428958" y="2539402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70" h="55244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70" h="55244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448566" y="2572346"/>
            <a:ext cx="0" cy="1695450"/>
          </a:xfrm>
          <a:custGeom>
            <a:avLst/>
            <a:gdLst/>
            <a:ahLst/>
            <a:cxnLst/>
            <a:rect l="l" t="t" r="r" b="b"/>
            <a:pathLst>
              <a:path w="0" h="1695450">
                <a:moveTo>
                  <a:pt x="0" y="1695069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397957" y="405141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397957" y="361941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397957" y="318740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397957" y="275540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397957" y="405141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5237626" y="3512806"/>
            <a:ext cx="20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237626" y="3080867"/>
            <a:ext cx="20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237626" y="2648814"/>
            <a:ext cx="2063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617258" y="4103396"/>
            <a:ext cx="9067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8600" algn="l"/>
                <a:tab pos="444500" algn="l"/>
                <a:tab pos="660400" algn="l"/>
              </a:tabLst>
            </a:pPr>
            <a:r>
              <a:rPr dirty="0" sz="1100" spc="70">
                <a:latin typeface="Georgia"/>
                <a:cs typeface="Georgia"/>
              </a:rPr>
              <a:t>1	</a:t>
            </a:r>
            <a:r>
              <a:rPr dirty="0" sz="1100" spc="-70">
                <a:latin typeface="Georgia"/>
                <a:cs typeface="Georgia"/>
              </a:rPr>
              <a:t>2	</a:t>
            </a:r>
            <a:r>
              <a:rPr dirty="0" sz="1100" spc="-65">
                <a:latin typeface="Georgia"/>
                <a:cs typeface="Georgia"/>
              </a:rPr>
              <a:t>3	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699439" y="4103396"/>
            <a:ext cx="6350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-114">
                <a:latin typeface="Georgia"/>
                <a:cs typeface="Georgia"/>
              </a:rPr>
              <a:t> </a:t>
            </a:r>
            <a:r>
              <a:rPr dirty="0" sz="1100" spc="-5">
                <a:latin typeface="DejaVu Sans"/>
                <a:cs typeface="DejaVu Sans"/>
              </a:rPr>
              <a:t>−</a:t>
            </a:r>
            <a:r>
              <a:rPr dirty="0" sz="1100" spc="-5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800562" y="3219805"/>
            <a:ext cx="1047750" cy="1047750"/>
          </a:xfrm>
          <a:custGeom>
            <a:avLst/>
            <a:gdLst/>
            <a:ahLst/>
            <a:cxnLst/>
            <a:rect l="l" t="t" r="r" b="b"/>
            <a:pathLst>
              <a:path w="1047750" h="1047750">
                <a:moveTo>
                  <a:pt x="0" y="1047610"/>
                </a:moveTo>
                <a:lnTo>
                  <a:pt x="21374" y="1026236"/>
                </a:lnTo>
                <a:lnTo>
                  <a:pt x="42760" y="1004849"/>
                </a:lnTo>
                <a:lnTo>
                  <a:pt x="64135" y="983475"/>
                </a:lnTo>
                <a:lnTo>
                  <a:pt x="85521" y="962088"/>
                </a:lnTo>
                <a:lnTo>
                  <a:pt x="106895" y="940714"/>
                </a:lnTo>
                <a:lnTo>
                  <a:pt x="128282" y="919327"/>
                </a:lnTo>
                <a:lnTo>
                  <a:pt x="149656" y="897953"/>
                </a:lnTo>
                <a:lnTo>
                  <a:pt x="171030" y="876579"/>
                </a:lnTo>
                <a:lnTo>
                  <a:pt x="192417" y="855192"/>
                </a:lnTo>
                <a:lnTo>
                  <a:pt x="213791" y="833805"/>
                </a:lnTo>
                <a:lnTo>
                  <a:pt x="235178" y="812431"/>
                </a:lnTo>
                <a:lnTo>
                  <a:pt x="256552" y="791057"/>
                </a:lnTo>
                <a:lnTo>
                  <a:pt x="277939" y="769670"/>
                </a:lnTo>
                <a:lnTo>
                  <a:pt x="299313" y="748296"/>
                </a:lnTo>
                <a:lnTo>
                  <a:pt x="320687" y="726909"/>
                </a:lnTo>
                <a:lnTo>
                  <a:pt x="342074" y="705535"/>
                </a:lnTo>
                <a:lnTo>
                  <a:pt x="363461" y="684149"/>
                </a:lnTo>
                <a:lnTo>
                  <a:pt x="384835" y="662774"/>
                </a:lnTo>
                <a:lnTo>
                  <a:pt x="406209" y="641400"/>
                </a:lnTo>
                <a:lnTo>
                  <a:pt x="427596" y="620014"/>
                </a:lnTo>
                <a:lnTo>
                  <a:pt x="448970" y="598627"/>
                </a:lnTo>
                <a:lnTo>
                  <a:pt x="470357" y="577253"/>
                </a:lnTo>
                <a:lnTo>
                  <a:pt x="491731" y="555879"/>
                </a:lnTo>
                <a:lnTo>
                  <a:pt x="513118" y="534492"/>
                </a:lnTo>
                <a:lnTo>
                  <a:pt x="534492" y="513118"/>
                </a:lnTo>
                <a:lnTo>
                  <a:pt x="555866" y="491731"/>
                </a:lnTo>
                <a:lnTo>
                  <a:pt x="577253" y="470357"/>
                </a:lnTo>
                <a:lnTo>
                  <a:pt x="598639" y="448970"/>
                </a:lnTo>
                <a:lnTo>
                  <a:pt x="620014" y="427596"/>
                </a:lnTo>
                <a:lnTo>
                  <a:pt x="641388" y="406222"/>
                </a:lnTo>
                <a:lnTo>
                  <a:pt x="662774" y="384835"/>
                </a:lnTo>
                <a:lnTo>
                  <a:pt x="684149" y="363461"/>
                </a:lnTo>
                <a:lnTo>
                  <a:pt x="705535" y="342074"/>
                </a:lnTo>
                <a:lnTo>
                  <a:pt x="726909" y="320700"/>
                </a:lnTo>
                <a:lnTo>
                  <a:pt x="748296" y="299313"/>
                </a:lnTo>
                <a:lnTo>
                  <a:pt x="769670" y="277939"/>
                </a:lnTo>
                <a:lnTo>
                  <a:pt x="791044" y="256552"/>
                </a:lnTo>
                <a:lnTo>
                  <a:pt x="812431" y="235178"/>
                </a:lnTo>
                <a:lnTo>
                  <a:pt x="833805" y="213791"/>
                </a:lnTo>
                <a:lnTo>
                  <a:pt x="855192" y="192417"/>
                </a:lnTo>
                <a:lnTo>
                  <a:pt x="876566" y="171043"/>
                </a:lnTo>
                <a:lnTo>
                  <a:pt x="897953" y="149656"/>
                </a:lnTo>
                <a:lnTo>
                  <a:pt x="919327" y="128282"/>
                </a:lnTo>
                <a:lnTo>
                  <a:pt x="940714" y="106895"/>
                </a:lnTo>
                <a:lnTo>
                  <a:pt x="962088" y="85521"/>
                </a:lnTo>
                <a:lnTo>
                  <a:pt x="983475" y="64147"/>
                </a:lnTo>
                <a:lnTo>
                  <a:pt x="1004849" y="42760"/>
                </a:lnTo>
                <a:lnTo>
                  <a:pt x="1026223" y="21374"/>
                </a:lnTo>
                <a:lnTo>
                  <a:pt x="104761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912967" y="2755404"/>
            <a:ext cx="400050" cy="400050"/>
          </a:xfrm>
          <a:custGeom>
            <a:avLst/>
            <a:gdLst/>
            <a:ahLst/>
            <a:cxnLst/>
            <a:rect l="l" t="t" r="r" b="b"/>
            <a:pathLst>
              <a:path w="400050" h="400050">
                <a:moveTo>
                  <a:pt x="0" y="399605"/>
                </a:moveTo>
                <a:lnTo>
                  <a:pt x="8153" y="391452"/>
                </a:lnTo>
                <a:lnTo>
                  <a:pt x="16319" y="383286"/>
                </a:lnTo>
                <a:lnTo>
                  <a:pt x="24472" y="375132"/>
                </a:lnTo>
                <a:lnTo>
                  <a:pt x="32626" y="366979"/>
                </a:lnTo>
                <a:lnTo>
                  <a:pt x="40779" y="358825"/>
                </a:lnTo>
                <a:lnTo>
                  <a:pt x="48933" y="350672"/>
                </a:lnTo>
                <a:lnTo>
                  <a:pt x="57086" y="342506"/>
                </a:lnTo>
                <a:lnTo>
                  <a:pt x="65239" y="334365"/>
                </a:lnTo>
                <a:lnTo>
                  <a:pt x="73406" y="326199"/>
                </a:lnTo>
                <a:lnTo>
                  <a:pt x="81559" y="318046"/>
                </a:lnTo>
                <a:lnTo>
                  <a:pt x="89712" y="309892"/>
                </a:lnTo>
                <a:lnTo>
                  <a:pt x="97866" y="301739"/>
                </a:lnTo>
                <a:lnTo>
                  <a:pt x="106019" y="293585"/>
                </a:lnTo>
                <a:lnTo>
                  <a:pt x="114173" y="285432"/>
                </a:lnTo>
                <a:lnTo>
                  <a:pt x="122326" y="277266"/>
                </a:lnTo>
                <a:lnTo>
                  <a:pt x="130492" y="269125"/>
                </a:lnTo>
                <a:lnTo>
                  <a:pt x="138645" y="260959"/>
                </a:lnTo>
                <a:lnTo>
                  <a:pt x="146799" y="252806"/>
                </a:lnTo>
                <a:lnTo>
                  <a:pt x="154952" y="244652"/>
                </a:lnTo>
                <a:lnTo>
                  <a:pt x="163106" y="236499"/>
                </a:lnTo>
                <a:lnTo>
                  <a:pt x="171259" y="228346"/>
                </a:lnTo>
                <a:lnTo>
                  <a:pt x="179412" y="220179"/>
                </a:lnTo>
                <a:lnTo>
                  <a:pt x="187566" y="212026"/>
                </a:lnTo>
                <a:lnTo>
                  <a:pt x="195732" y="203873"/>
                </a:lnTo>
                <a:lnTo>
                  <a:pt x="203885" y="195719"/>
                </a:lnTo>
                <a:lnTo>
                  <a:pt x="212039" y="187566"/>
                </a:lnTo>
                <a:lnTo>
                  <a:pt x="220192" y="179412"/>
                </a:lnTo>
                <a:lnTo>
                  <a:pt x="228346" y="171259"/>
                </a:lnTo>
                <a:lnTo>
                  <a:pt x="236499" y="163106"/>
                </a:lnTo>
                <a:lnTo>
                  <a:pt x="244652" y="154940"/>
                </a:lnTo>
                <a:lnTo>
                  <a:pt x="252818" y="146786"/>
                </a:lnTo>
                <a:lnTo>
                  <a:pt x="260972" y="138633"/>
                </a:lnTo>
                <a:lnTo>
                  <a:pt x="269125" y="130479"/>
                </a:lnTo>
                <a:lnTo>
                  <a:pt x="277279" y="122326"/>
                </a:lnTo>
                <a:lnTo>
                  <a:pt x="285432" y="114173"/>
                </a:lnTo>
                <a:lnTo>
                  <a:pt x="293585" y="106019"/>
                </a:lnTo>
                <a:lnTo>
                  <a:pt x="301739" y="97853"/>
                </a:lnTo>
                <a:lnTo>
                  <a:pt x="309892" y="89700"/>
                </a:lnTo>
                <a:lnTo>
                  <a:pt x="318058" y="81546"/>
                </a:lnTo>
                <a:lnTo>
                  <a:pt x="326212" y="73393"/>
                </a:lnTo>
                <a:lnTo>
                  <a:pt x="334365" y="65239"/>
                </a:lnTo>
                <a:lnTo>
                  <a:pt x="342519" y="57086"/>
                </a:lnTo>
                <a:lnTo>
                  <a:pt x="350672" y="48933"/>
                </a:lnTo>
                <a:lnTo>
                  <a:pt x="358838" y="40767"/>
                </a:lnTo>
                <a:lnTo>
                  <a:pt x="366979" y="32613"/>
                </a:lnTo>
                <a:lnTo>
                  <a:pt x="375145" y="24460"/>
                </a:lnTo>
                <a:lnTo>
                  <a:pt x="383298" y="16306"/>
                </a:lnTo>
                <a:lnTo>
                  <a:pt x="391452" y="8153"/>
                </a:lnTo>
                <a:lnTo>
                  <a:pt x="399605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867107" y="3048182"/>
            <a:ext cx="1397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Arial"/>
                <a:cs typeface="Arial"/>
              </a:rPr>
              <a:t>h</a:t>
            </a:r>
            <a:endParaRPr sz="10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376317" y="2296501"/>
            <a:ext cx="9334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561242" y="3930001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311926" y="4615915"/>
            <a:ext cx="7981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1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10">
                <a:latin typeface="Georgia"/>
                <a:cs typeface="Georgia"/>
              </a:rPr>
              <a:t> 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12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45">
                <a:latin typeface="Georgia"/>
                <a:cs typeface="Georgia"/>
              </a:rPr>
              <a:t> 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409911" y="4615915"/>
            <a:ext cx="4298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DejaVu Serif"/>
                <a:cs typeface="DejaVu Serif"/>
              </a:rPr>
              <a:t>g</a:t>
            </a:r>
            <a:r>
              <a:rPr dirty="0" sz="1100" spc="-35">
                <a:latin typeface="Georgia"/>
                <a:cs typeface="Georgia"/>
              </a:rPr>
              <a:t>(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35">
                <a:latin typeface="Georgia"/>
                <a:cs typeface="Georgia"/>
              </a:rPr>
              <a:t>)</a:t>
            </a:r>
            <a:r>
              <a:rPr dirty="0" sz="1100" spc="-3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867801" y="4522193"/>
            <a:ext cx="4038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30">
                <a:latin typeface="DejaVu Sans"/>
                <a:cs typeface="DejaVu Sans"/>
              </a:rPr>
              <a:t> 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880495" y="4732477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9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4897856" y="4710898"/>
            <a:ext cx="3435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22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6" name="object 1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104" name="object 104"/>
          <p:cNvSpPr txBox="1"/>
          <p:nvPr/>
        </p:nvSpPr>
        <p:spPr>
          <a:xfrm>
            <a:off x="1441203" y="5016195"/>
            <a:ext cx="5397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45">
                <a:latin typeface="DejaVu Serif"/>
                <a:cs typeface="DejaVu Serif"/>
              </a:rPr>
              <a:t>f</a:t>
            </a:r>
            <a:r>
              <a:rPr dirty="0" sz="1100" spc="45">
                <a:latin typeface="Georgia"/>
                <a:cs typeface="Georgia"/>
              </a:rPr>
              <a:t>(2)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50">
                <a:latin typeface="Georgia"/>
                <a:cs typeface="Georgia"/>
              </a:rPr>
              <a:t> 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326021" y="5016195"/>
            <a:ext cx="10439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5">
                <a:latin typeface="DejaVu Serif"/>
                <a:cs typeface="DejaVu Serif"/>
              </a:rPr>
              <a:t>g</a:t>
            </a:r>
            <a:r>
              <a:rPr dirty="0" sz="1100" spc="-55">
                <a:latin typeface="Georgia"/>
                <a:cs typeface="Georgia"/>
              </a:rPr>
              <a:t>(2) </a:t>
            </a:r>
            <a:r>
              <a:rPr dirty="0" sz="1100" spc="-35">
                <a:latin typeface="Georgia"/>
                <a:cs typeface="Georgia"/>
              </a:rPr>
              <a:t>is</a:t>
            </a:r>
            <a:r>
              <a:rPr dirty="0" sz="1100" spc="-1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undefined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64116" y="5336805"/>
            <a:ext cx="12503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-10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2,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107259" y="5336805"/>
            <a:ext cx="12503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-10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2,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964119" y="5657415"/>
            <a:ext cx="14935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y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5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4.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107256" y="5657415"/>
            <a:ext cx="148145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90">
                <a:latin typeface="DejaVu Serif"/>
                <a:cs typeface="DejaVu Serif"/>
              </a:rPr>
              <a:t>y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35">
                <a:latin typeface="DejaVu Serif"/>
                <a:cs typeface="DejaVu Serif"/>
              </a:rPr>
              <a:t>g</a:t>
            </a:r>
            <a:r>
              <a:rPr dirty="0" sz="1100" spc="-35">
                <a:latin typeface="Georgia"/>
                <a:cs typeface="Georgia"/>
              </a:rPr>
              <a:t>(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35">
                <a:latin typeface="Georgia"/>
                <a:cs typeface="Georgia"/>
              </a:rPr>
              <a:t>)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-35">
                <a:latin typeface="Georgia"/>
                <a:cs typeface="Georgia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-75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4.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535634" y="6225145"/>
            <a:ext cx="1482090" cy="2730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7305">
              <a:lnSpc>
                <a:spcPts val="1160"/>
              </a:lnSpc>
              <a:spcBef>
                <a:spcPts val="90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-35">
                <a:latin typeface="DejaVu Serif"/>
                <a:cs typeface="DejaVu Serif"/>
              </a:rPr>
              <a:t>g</a:t>
            </a:r>
            <a:r>
              <a:rPr dirty="0" sz="1100" spc="-35">
                <a:latin typeface="Georgia"/>
                <a:cs typeface="Georgia"/>
              </a:rPr>
              <a:t>(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3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165">
                <a:latin typeface="Georgia"/>
                <a:cs typeface="Georgia"/>
              </a:rPr>
              <a:t> 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ts val="800"/>
              </a:lnSpc>
              <a:tabLst>
                <a:tab pos="711835" algn="l"/>
              </a:tabLst>
            </a:pPr>
            <a:r>
              <a:rPr dirty="0" sz="800" spc="25" i="1">
                <a:latin typeface="Times New Roman"/>
                <a:cs typeface="Times New Roman"/>
              </a:rPr>
              <a:t>x</a:t>
            </a:r>
            <a:r>
              <a:rPr dirty="0" sz="800" spc="25">
                <a:latin typeface="Arial"/>
                <a:cs typeface="Arial"/>
              </a:rPr>
              <a:t>→</a:t>
            </a:r>
            <a:r>
              <a:rPr dirty="0" sz="800" spc="25">
                <a:latin typeface="Verdana"/>
                <a:cs typeface="Verdana"/>
              </a:rPr>
              <a:t>2	</a:t>
            </a:r>
            <a:r>
              <a:rPr dirty="0" sz="800" spc="25" i="1">
                <a:latin typeface="Times New Roman"/>
                <a:cs typeface="Times New Roman"/>
              </a:rPr>
              <a:t>x</a:t>
            </a:r>
            <a:r>
              <a:rPr dirty="0" sz="800" spc="25">
                <a:latin typeface="Arial"/>
                <a:cs typeface="Arial"/>
              </a:rPr>
              <a:t>→</a:t>
            </a:r>
            <a:r>
              <a:rPr dirty="0" sz="800" spc="25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018657" y="7040965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73116" y="6622566"/>
            <a:ext cx="6426200" cy="4902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25">
                <a:latin typeface="Georgia"/>
                <a:cs typeface="Georgia"/>
              </a:rPr>
              <a:t>Translation: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  <a:spcBef>
                <a:spcPts val="5"/>
              </a:spcBef>
            </a:pPr>
            <a:r>
              <a:rPr dirty="0" sz="1100" spc="-30">
                <a:latin typeface="Georgia"/>
                <a:cs typeface="Georgia"/>
              </a:rPr>
              <a:t>So </a:t>
            </a:r>
            <a:r>
              <a:rPr dirty="0" sz="1100" spc="-40">
                <a:latin typeface="Georgia"/>
                <a:cs typeface="Georgia"/>
              </a:rPr>
              <a:t>when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write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10">
                <a:latin typeface="Georgia"/>
                <a:cs typeface="Georgia"/>
              </a:rPr>
              <a:t>what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45">
                <a:latin typeface="Georgia"/>
                <a:cs typeface="Georgia"/>
              </a:rPr>
              <a:t>mean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25">
                <a:latin typeface="Georgia"/>
                <a:cs typeface="Georgia"/>
              </a:rPr>
              <a:t>English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35">
                <a:latin typeface="Georgia"/>
                <a:cs typeface="Georgia"/>
              </a:rPr>
              <a:t>”As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125">
                <a:latin typeface="Times New Roman"/>
                <a:cs typeface="Times New Roman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25">
                <a:latin typeface="Georgia"/>
                <a:cs typeface="Georgia"/>
              </a:rPr>
              <a:t>then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2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gets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014776" y="7843353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73120" y="7126969"/>
            <a:ext cx="6426200" cy="7880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5">
                <a:latin typeface="Times New Roman"/>
                <a:cs typeface="Times New Roman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55">
                <a:latin typeface="Georgia"/>
                <a:cs typeface="Georgia"/>
              </a:rPr>
              <a:t> </a:t>
            </a:r>
            <a:r>
              <a:rPr dirty="0" sz="1100" spc="35">
                <a:latin typeface="DejaVu Serif"/>
                <a:cs typeface="DejaVu Serif"/>
              </a:rPr>
              <a:t>L</a:t>
            </a:r>
            <a:r>
              <a:rPr dirty="0" sz="1100" spc="35">
                <a:latin typeface="Georgia"/>
                <a:cs typeface="Georgia"/>
              </a:rPr>
              <a:t>”.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40">
                <a:latin typeface="Georgia"/>
                <a:cs typeface="Georgia"/>
              </a:rPr>
              <a:t>In</a:t>
            </a:r>
            <a:r>
              <a:rPr dirty="0" sz="1100" spc="9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Words: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</a:pPr>
            <a:r>
              <a:rPr dirty="0" sz="1100" spc="-30">
                <a:latin typeface="Georgia"/>
                <a:cs typeface="Georgia"/>
              </a:rPr>
              <a:t>So </a:t>
            </a:r>
            <a:r>
              <a:rPr dirty="0" sz="1100" spc="-40">
                <a:latin typeface="Georgia"/>
                <a:cs typeface="Georgia"/>
              </a:rPr>
              <a:t>when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write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10">
                <a:latin typeface="Georgia"/>
                <a:cs typeface="Georgia"/>
              </a:rPr>
              <a:t>what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say </a:t>
            </a:r>
            <a:r>
              <a:rPr dirty="0" sz="1100" spc="-15">
                <a:latin typeface="Georgia"/>
                <a:cs typeface="Georgia"/>
              </a:rPr>
              <a:t>out </a:t>
            </a:r>
            <a:r>
              <a:rPr dirty="0" sz="1100" spc="-30">
                <a:latin typeface="Georgia"/>
                <a:cs typeface="Georgia"/>
              </a:rPr>
              <a:t>loud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25">
                <a:latin typeface="Georgia"/>
                <a:cs typeface="Georgia"/>
              </a:rPr>
              <a:t>”The </a:t>
            </a:r>
            <a:r>
              <a:rPr dirty="0" sz="1100" spc="-15">
                <a:latin typeface="Georgia"/>
                <a:cs typeface="Georgia"/>
              </a:rPr>
              <a:t>limit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18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is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73115" y="7862384"/>
            <a:ext cx="1981200" cy="56578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100" spc="35">
                <a:latin typeface="DejaVu Serif"/>
                <a:cs typeface="DejaVu Serif"/>
              </a:rPr>
              <a:t>L</a:t>
            </a:r>
            <a:r>
              <a:rPr dirty="0" sz="1100" spc="35">
                <a:latin typeface="Georgia"/>
                <a:cs typeface="Georgia"/>
              </a:rPr>
              <a:t>”.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key </a:t>
            </a:r>
            <a:r>
              <a:rPr dirty="0" sz="1100" spc="-45">
                <a:latin typeface="Georgia"/>
                <a:cs typeface="Georgia"/>
              </a:rPr>
              <a:t>word </a:t>
            </a:r>
            <a:r>
              <a:rPr dirty="0" sz="1100" spc="-40">
                <a:latin typeface="Georgia"/>
                <a:cs typeface="Georgia"/>
              </a:rPr>
              <a:t>here </a:t>
            </a:r>
            <a:r>
              <a:rPr dirty="0" sz="1100" spc="-35">
                <a:latin typeface="Georgia"/>
                <a:cs typeface="Georgia"/>
              </a:rPr>
              <a:t>is</a:t>
            </a:r>
            <a:r>
              <a:rPr dirty="0" sz="1100" spc="-150">
                <a:latin typeface="Georgia"/>
                <a:cs typeface="Georgia"/>
              </a:rPr>
              <a:t> </a:t>
            </a:r>
            <a:r>
              <a:rPr dirty="0" sz="1400" spc="35">
                <a:latin typeface="Georgia"/>
                <a:cs typeface="Georgia"/>
              </a:rPr>
              <a:t>CLOSE</a:t>
            </a:r>
            <a:r>
              <a:rPr dirty="0" sz="1100" spc="35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0866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60867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20862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80857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40864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00858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60865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420859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80866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0860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00854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860861" y="1459382"/>
            <a:ext cx="0" cy="2880360"/>
          </a:xfrm>
          <a:custGeom>
            <a:avLst/>
            <a:gdLst/>
            <a:ahLst/>
            <a:cxnLst/>
            <a:rect l="l" t="t" r="r" b="b"/>
            <a:pathLst>
              <a:path w="0" h="2880360">
                <a:moveTo>
                  <a:pt x="0" y="2880004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00866" y="4339386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00866" y="3979379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00866" y="3619385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00866" y="3259391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00866" y="2899384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00866" y="2539390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00866" y="2179383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00866" y="1819389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00866" y="1459382"/>
            <a:ext cx="3960495" cy="0"/>
          </a:xfrm>
          <a:custGeom>
            <a:avLst/>
            <a:gdLst/>
            <a:ahLst/>
            <a:cxnLst/>
            <a:rect l="l" t="t" r="r" b="b"/>
            <a:pathLst>
              <a:path w="3960495" h="0">
                <a:moveTo>
                  <a:pt x="0" y="0"/>
                </a:moveTo>
                <a:lnTo>
                  <a:pt x="3959994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985956" y="2879775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69">
                <a:moveTo>
                  <a:pt x="0" y="0"/>
                </a:moveTo>
                <a:lnTo>
                  <a:pt x="21958" y="19608"/>
                </a:lnTo>
                <a:lnTo>
                  <a:pt x="0" y="39217"/>
                </a:lnTo>
                <a:lnTo>
                  <a:pt x="54902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00866" y="2899384"/>
            <a:ext cx="4107179" cy="0"/>
          </a:xfrm>
          <a:custGeom>
            <a:avLst/>
            <a:gdLst/>
            <a:ahLst/>
            <a:cxnLst/>
            <a:rect l="l" t="t" r="r" b="b"/>
            <a:pathLst>
              <a:path w="4107179" h="0">
                <a:moveTo>
                  <a:pt x="0" y="0"/>
                </a:moveTo>
                <a:lnTo>
                  <a:pt x="4107047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40864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00858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60865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20859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80866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0860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500867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860861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340864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80857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20862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260867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00866" y="2848774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321255" y="1279385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69" h="55244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340864" y="1312329"/>
            <a:ext cx="0" cy="3027680"/>
          </a:xfrm>
          <a:custGeom>
            <a:avLst/>
            <a:gdLst/>
            <a:ahLst/>
            <a:cxnLst/>
            <a:rect l="l" t="t" r="r" b="b"/>
            <a:pathLst>
              <a:path w="0" h="3027679">
                <a:moveTo>
                  <a:pt x="0" y="3027057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290254" y="289938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290254" y="253939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290254" y="217938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290254" y="181938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290254" y="145938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290254" y="289938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290254" y="325939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290254" y="361938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290254" y="397937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290254" y="433938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653576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13507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373552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733598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93529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53575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813506" y="2951369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7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12329" y="2951369"/>
            <a:ext cx="15240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359410" algn="l"/>
                <a:tab pos="719455" algn="l"/>
                <a:tab pos="1079500" algn="l"/>
              </a:tabLst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4	</a:t>
            </a: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	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	</a:t>
            </a:r>
            <a:r>
              <a:rPr dirty="0" sz="1100" spc="-5">
                <a:latin typeface="DejaVu Sans"/>
                <a:cs typeface="DejaVu Sans"/>
              </a:rPr>
              <a:t>−</a:t>
            </a:r>
            <a:r>
              <a:rPr dirty="0" sz="1100" spc="-5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73100" y="752645"/>
            <a:ext cx="1812925" cy="187198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100" spc="-25">
                <a:latin typeface="Georgia"/>
                <a:cs typeface="Georgia"/>
              </a:rPr>
              <a:t>Consider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following</a:t>
            </a:r>
            <a:r>
              <a:rPr dirty="0" sz="1100" spc="60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graph:</a:t>
            </a:r>
            <a:endParaRPr sz="1100">
              <a:latin typeface="Georgia"/>
              <a:cs typeface="Georgia"/>
            </a:endParaRPr>
          </a:p>
          <a:p>
            <a:pPr algn="r" marR="128270">
              <a:lnSpc>
                <a:spcPct val="100000"/>
              </a:lnSpc>
              <a:spcBef>
                <a:spcPts val="455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algn="r" marR="250825">
              <a:lnSpc>
                <a:spcPct val="100000"/>
              </a:lnSpc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r" marR="250825">
              <a:lnSpc>
                <a:spcPct val="100000"/>
              </a:lnSpc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r" marR="250825">
              <a:lnSpc>
                <a:spcPct val="100000"/>
              </a:lnSpc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r" marR="250825">
              <a:lnSpc>
                <a:spcPct val="100000"/>
              </a:lnSpc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073523" y="2777976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3100" y="3147050"/>
            <a:ext cx="1663064" cy="16224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100965"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algn="r" marR="100965">
              <a:lnSpc>
                <a:spcPct val="100000"/>
              </a:lnSpc>
              <a:spcBef>
                <a:spcPts val="1515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algn="r" marR="100965">
              <a:lnSpc>
                <a:spcPct val="100000"/>
              </a:lnSpc>
              <a:spcBef>
                <a:spcPts val="1515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algn="r" marR="100965">
              <a:lnSpc>
                <a:spcPct val="100000"/>
              </a:lnSpc>
              <a:spcBef>
                <a:spcPts val="1515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1100" spc="-10">
                <a:latin typeface="Georgia"/>
                <a:cs typeface="Georgia"/>
              </a:rPr>
              <a:t>Evaluate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-8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following: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187337" y="5033062"/>
            <a:ext cx="33147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190">
                <a:latin typeface="Arial"/>
                <a:cs typeface="Arial"/>
              </a:rPr>
              <a:t>−</a:t>
            </a:r>
            <a:r>
              <a:rPr dirty="0" sz="800" spc="-90">
                <a:latin typeface="Verdana"/>
                <a:cs typeface="Verdana"/>
              </a:rPr>
              <a:t>3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64109" y="4907383"/>
            <a:ext cx="9931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Georgia"/>
                <a:cs typeface="Georgia"/>
              </a:rPr>
              <a:t>(a)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9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591624" y="5033062"/>
            <a:ext cx="24765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1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360744" y="4907383"/>
            <a:ext cx="9175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Georgia"/>
                <a:cs typeface="Georgia"/>
              </a:rPr>
              <a:t>(b)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1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97045" y="5033062"/>
            <a:ext cx="24765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3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681479" y="4907383"/>
            <a:ext cx="9023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Georgia"/>
                <a:cs typeface="Georgia"/>
              </a:rPr>
              <a:t>(c)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360752" y="5313837"/>
            <a:ext cx="6470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(e) </a:t>
            </a:r>
            <a:r>
              <a:rPr dirty="0" sz="1100" spc="80">
                <a:latin typeface="DejaVu Serif"/>
                <a:cs typeface="DejaVu Serif"/>
              </a:rPr>
              <a:t>f</a:t>
            </a:r>
            <a:r>
              <a:rPr dirty="0" sz="1100" spc="80">
                <a:latin typeface="Georgia"/>
                <a:cs typeface="Georgia"/>
              </a:rPr>
              <a:t>(1)</a:t>
            </a:r>
            <a:r>
              <a:rPr dirty="0" sz="1100" spc="6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681481" y="5313837"/>
            <a:ext cx="6388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25">
                <a:latin typeface="Georgia"/>
                <a:cs typeface="Georgia"/>
              </a:rPr>
              <a:t>(f) </a:t>
            </a:r>
            <a:r>
              <a:rPr dirty="0" sz="1100" spc="45">
                <a:latin typeface="DejaVu Serif"/>
                <a:cs typeface="DejaVu Serif"/>
              </a:rPr>
              <a:t>f</a:t>
            </a:r>
            <a:r>
              <a:rPr dirty="0" sz="1100" spc="45">
                <a:latin typeface="Georgia"/>
                <a:cs typeface="Georgia"/>
              </a:rPr>
              <a:t>(3)</a:t>
            </a:r>
            <a:r>
              <a:rPr dirty="0" sz="1100" spc="4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73102" y="5313837"/>
            <a:ext cx="1160145" cy="6248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0353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(d) </a:t>
            </a:r>
            <a:r>
              <a:rPr dirty="0" sz="1100" spc="20">
                <a:latin typeface="DejaVu Serif"/>
                <a:cs typeface="DejaVu Serif"/>
              </a:rPr>
              <a:t>f</a:t>
            </a:r>
            <a:r>
              <a:rPr dirty="0" sz="1100" spc="20">
                <a:latin typeface="Georgia"/>
                <a:cs typeface="Georgia"/>
              </a:rPr>
              <a:t>(</a:t>
            </a:r>
            <a:r>
              <a:rPr dirty="0" sz="1100" spc="20">
                <a:latin typeface="DejaVu Sans"/>
                <a:cs typeface="DejaVu Sans"/>
              </a:rPr>
              <a:t>−</a:t>
            </a:r>
            <a:r>
              <a:rPr dirty="0" sz="1100" spc="20">
                <a:latin typeface="Georgia"/>
                <a:cs typeface="Georgia"/>
              </a:rPr>
              <a:t>3)</a:t>
            </a:r>
            <a:r>
              <a:rPr dirty="0" sz="1100" spc="-15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35">
                <a:latin typeface="Georgia"/>
                <a:cs typeface="Georgia"/>
              </a:rPr>
              <a:t>One </a:t>
            </a:r>
            <a:r>
              <a:rPr dirty="0" sz="1200" spc="-40">
                <a:latin typeface="Georgia"/>
                <a:cs typeface="Georgia"/>
              </a:rPr>
              <a:t>Sided</a:t>
            </a:r>
            <a:r>
              <a:rPr dirty="0" sz="1200" spc="-10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Limits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539051" y="7212536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551520" y="7229795"/>
            <a:ext cx="110426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94385" algn="l"/>
              </a:tabLst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r>
              <a:rPr dirty="0" sz="800" spc="45" i="1">
                <a:latin typeface="Times New Roman"/>
                <a:cs typeface="Times New Roman"/>
              </a:rPr>
              <a:t>	</a:t>
            </a: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r>
              <a:rPr dirty="0" baseline="23148" sz="900" spc="97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88213" y="6042271"/>
            <a:ext cx="5367020" cy="124206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205"/>
              </a:lnSpc>
              <a:spcBef>
                <a:spcPts val="90"/>
              </a:spcBef>
            </a:pP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15">
                <a:latin typeface="Georgia"/>
                <a:cs typeface="Georgia"/>
              </a:rPr>
              <a:t>limit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45">
                <a:latin typeface="Georgia"/>
                <a:cs typeface="Georgia"/>
              </a:rPr>
              <a:t>from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left: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  <a:p>
            <a:pPr algn="ctr" marL="168910">
              <a:lnSpc>
                <a:spcPts val="844"/>
              </a:lnSpc>
            </a:pPr>
            <a:r>
              <a:rPr dirty="0" sz="800" spc="110" i="1">
                <a:latin typeface="Times New Roman"/>
                <a:cs typeface="Times New Roman"/>
              </a:rPr>
              <a:t>x</a:t>
            </a:r>
            <a:r>
              <a:rPr dirty="0" sz="800" spc="110">
                <a:latin typeface="Arial"/>
                <a:cs typeface="Arial"/>
              </a:rPr>
              <a:t>→</a:t>
            </a:r>
            <a:r>
              <a:rPr dirty="0" sz="800" spc="110" i="1">
                <a:latin typeface="Times New Roman"/>
                <a:cs typeface="Times New Roman"/>
              </a:rPr>
              <a:t>a</a:t>
            </a:r>
            <a:r>
              <a:rPr dirty="0" baseline="23148" sz="900" spc="165">
                <a:latin typeface="Arial"/>
                <a:cs typeface="Arial"/>
              </a:rPr>
              <a:t>−</a:t>
            </a:r>
            <a:endParaRPr baseline="23148" sz="900">
              <a:latin typeface="Arial"/>
              <a:cs typeface="Arial"/>
            </a:endParaRPr>
          </a:p>
          <a:p>
            <a:pPr marL="12700">
              <a:lnSpc>
                <a:spcPts val="1205"/>
              </a:lnSpc>
              <a:spcBef>
                <a:spcPts val="484"/>
              </a:spcBef>
            </a:pPr>
            <a:r>
              <a:rPr dirty="0" sz="1100" spc="5">
                <a:latin typeface="Georgia"/>
                <a:cs typeface="Georgia"/>
              </a:rPr>
              <a:t>The </a:t>
            </a:r>
            <a:r>
              <a:rPr dirty="0" sz="1100" spc="-15">
                <a:latin typeface="Georgia"/>
                <a:cs typeface="Georgia"/>
              </a:rPr>
              <a:t>limit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5">
                <a:latin typeface="Georgia"/>
                <a:cs typeface="Georgia"/>
              </a:rPr>
              <a:t>approaches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45">
                <a:latin typeface="Georgia"/>
                <a:cs typeface="Georgia"/>
              </a:rPr>
              <a:t>from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right: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  <a:p>
            <a:pPr algn="ctr" marL="353060">
              <a:lnSpc>
                <a:spcPts val="844"/>
              </a:lnSpc>
            </a:pPr>
            <a:r>
              <a:rPr dirty="0" sz="800" spc="70" i="1">
                <a:latin typeface="Times New Roman"/>
                <a:cs typeface="Times New Roman"/>
              </a:rPr>
              <a:t>x</a:t>
            </a:r>
            <a:r>
              <a:rPr dirty="0" sz="800" spc="70">
                <a:latin typeface="Arial"/>
                <a:cs typeface="Arial"/>
              </a:rPr>
              <a:t>→</a:t>
            </a:r>
            <a:r>
              <a:rPr dirty="0" sz="800" spc="70" i="1">
                <a:latin typeface="Times New Roman"/>
                <a:cs typeface="Times New Roman"/>
              </a:rPr>
              <a:t>a</a:t>
            </a:r>
            <a:r>
              <a:rPr dirty="0" baseline="23148" sz="900" spc="104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100" spc="5">
                <a:latin typeface="Georgia"/>
                <a:cs typeface="Georgia"/>
              </a:rPr>
              <a:t>The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limit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exists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if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and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only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if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limit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from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left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is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equal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limit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from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right.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679575">
              <a:lnSpc>
                <a:spcPct val="100000"/>
              </a:lnSpc>
              <a:spcBef>
                <a:spcPts val="665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165">
                <a:latin typeface="DejaVu Sans"/>
                <a:cs typeface="DejaVu Sans"/>
              </a:rPr>
              <a:t>⇔ </a:t>
            </a:r>
            <a:r>
              <a:rPr dirty="0" sz="1100" spc="-15">
                <a:latin typeface="Georgia"/>
                <a:cs typeface="Georgia"/>
              </a:rPr>
              <a:t>lim</a:t>
            </a:r>
            <a:r>
              <a:rPr dirty="0" baseline="-50925" sz="900" spc="-22">
                <a:latin typeface="Arial"/>
                <a:cs typeface="Arial"/>
              </a:rPr>
              <a:t>−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73104" y="7484825"/>
            <a:ext cx="9575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40">
                <a:latin typeface="Georgia"/>
                <a:cs typeface="Georgia"/>
              </a:rPr>
              <a:t>Infinite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Limits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399044" y="8031498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415390" y="7911077"/>
            <a:ext cx="9582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10">
                <a:latin typeface="Georgia"/>
                <a:cs typeface="Georgia"/>
              </a:rPr>
              <a:t> </a:t>
            </a:r>
            <a:r>
              <a:rPr dirty="0" sz="1100" spc="50">
                <a:latin typeface="DejaVu Sans"/>
                <a:cs typeface="DejaVu Sans"/>
              </a:rPr>
              <a:t>±∞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329894" y="8192253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134448" y="8402523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 h="0">
                <a:moveTo>
                  <a:pt x="0" y="0"/>
                </a:moveTo>
                <a:lnTo>
                  <a:pt x="48566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888216" y="8285980"/>
            <a:ext cx="2738755" cy="2870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035"/>
              </a:lnSpc>
              <a:spcBef>
                <a:spcPts val="90"/>
              </a:spcBef>
            </a:pPr>
            <a:r>
              <a:rPr dirty="0" sz="1100" spc="-40">
                <a:latin typeface="Georgia"/>
                <a:cs typeface="Georgia"/>
              </a:rPr>
              <a:t>For </a:t>
            </a:r>
            <a:r>
              <a:rPr dirty="0" sz="1100" spc="-30">
                <a:latin typeface="Georgia"/>
                <a:cs typeface="Georgia"/>
              </a:rPr>
              <a:t>example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5">
                <a:latin typeface="Georgia"/>
                <a:cs typeface="Georgia"/>
              </a:rPr>
              <a:t>tan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40">
                <a:latin typeface="Georgia"/>
                <a:cs typeface="Georgia"/>
              </a:rPr>
              <a:t>or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21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  <a:p>
            <a:pPr algn="r" marR="5080">
              <a:lnSpc>
                <a:spcPts val="1035"/>
              </a:lnSpc>
            </a:pPr>
            <a:r>
              <a:rPr dirty="0" sz="1100" spc="5">
                <a:latin typeface="Georgia"/>
                <a:cs typeface="Georgia"/>
              </a:rPr>
              <a:t>(</a:t>
            </a:r>
            <a:r>
              <a:rPr dirty="0" sz="1100" spc="5">
                <a:latin typeface="DejaVu Serif"/>
                <a:cs typeface="DejaVu Serif"/>
              </a:rPr>
              <a:t>x</a:t>
            </a:r>
            <a:r>
              <a:rPr dirty="0" sz="1100" spc="-160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70">
                <a:latin typeface="Georgia"/>
                <a:cs typeface="Georgia"/>
              </a:rPr>
              <a:t> </a:t>
            </a:r>
            <a:r>
              <a:rPr dirty="0" sz="1100" spc="-50">
                <a:latin typeface="Georgia"/>
                <a:cs typeface="Georgia"/>
              </a:rPr>
              <a:t>2)</a:t>
            </a:r>
            <a:r>
              <a:rPr dirty="0" baseline="20833" sz="1200" spc="-75">
                <a:latin typeface="Verdana"/>
                <a:cs typeface="Verdana"/>
              </a:rPr>
              <a:t>2</a:t>
            </a:r>
            <a:endParaRPr baseline="20833" sz="1200">
              <a:latin typeface="Verdana"/>
              <a:cs typeface="Verdana"/>
            </a:endParaRPr>
          </a:p>
        </p:txBody>
      </p:sp>
      <p:sp>
        <p:nvSpPr>
          <p:cNvPr id="82" name="object 8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9494" y="1138285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771269"/>
            <a:ext cx="6426200" cy="4387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3100"/>
              </a:lnSpc>
              <a:spcBef>
                <a:spcPts val="10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2.2.1. </a:t>
            </a:r>
            <a:r>
              <a:rPr dirty="0" sz="1100" spc="-25">
                <a:latin typeface="Georgia"/>
                <a:cs typeface="Georgia"/>
              </a:rPr>
              <a:t>Sketch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graph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following </a:t>
            </a:r>
            <a:r>
              <a:rPr dirty="0" sz="1100" spc="-25">
                <a:latin typeface="Georgia"/>
                <a:cs typeface="Georgia"/>
              </a:rPr>
              <a:t>function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45">
                <a:latin typeface="Georgia"/>
                <a:cs typeface="Georgia"/>
              </a:rPr>
              <a:t>use </a:t>
            </a:r>
            <a:r>
              <a:rPr dirty="0" sz="1100" spc="10">
                <a:latin typeface="Georgia"/>
                <a:cs typeface="Georgia"/>
              </a:rPr>
              <a:t>it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35">
                <a:latin typeface="Georgia"/>
                <a:cs typeface="Georgia"/>
              </a:rPr>
              <a:t>determine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values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80">
                <a:latin typeface="DejaVu Serif"/>
                <a:cs typeface="DejaVu Serif"/>
              </a:rPr>
              <a:t>a </a:t>
            </a:r>
            <a:r>
              <a:rPr dirty="0" sz="1100" spc="-35">
                <a:latin typeface="Georgia"/>
                <a:cs typeface="Georgia"/>
              </a:rPr>
              <a:t>for  which 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exists: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8211" y="1650061"/>
            <a:ext cx="4413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3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42554" y="1407630"/>
            <a:ext cx="1485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90">
                <a:latin typeface="Arial"/>
                <a:cs typeface="Arial"/>
              </a:rPr>
              <a:t>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2554" y="1449232"/>
            <a:ext cx="1485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80">
                <a:latin typeface="Arial"/>
                <a:cs typeface="Arial"/>
              </a:rPr>
              <a:t></a:t>
            </a:r>
            <a:r>
              <a:rPr dirty="0" baseline="-17676" sz="1650" spc="284">
                <a:latin typeface="Arial"/>
                <a:cs typeface="Arial"/>
              </a:rPr>
              <a:t></a:t>
            </a:r>
            <a:endParaRPr baseline="-17676" sz="1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65769" y="1335686"/>
            <a:ext cx="343535" cy="5213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800"/>
              </a:lnSpc>
              <a:spcBef>
                <a:spcPts val="100"/>
              </a:spcBef>
            </a:pP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60">
                <a:latin typeface="DejaVu Sans"/>
                <a:cs typeface="DejaVu Sans"/>
              </a:rPr>
              <a:t> </a:t>
            </a:r>
            <a:r>
              <a:rPr dirty="0" sz="1100">
                <a:latin typeface="DejaVu Serif"/>
                <a:cs typeface="DejaVu Serif"/>
              </a:rPr>
              <a:t>x  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42554" y="1912842"/>
            <a:ext cx="62801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35353" sz="1650" spc="-217">
                <a:latin typeface="Arial"/>
                <a:cs typeface="Arial"/>
              </a:rPr>
              <a:t></a:t>
            </a:r>
            <a:r>
              <a:rPr dirty="0" baseline="20202" sz="1650" spc="-217">
                <a:latin typeface="Arial"/>
                <a:cs typeface="Arial"/>
              </a:rPr>
              <a:t></a:t>
            </a:r>
            <a:r>
              <a:rPr dirty="0" sz="1100" spc="-145">
                <a:latin typeface="Georgia"/>
                <a:cs typeface="Georgia"/>
              </a:rPr>
              <a:t>(</a:t>
            </a:r>
            <a:r>
              <a:rPr dirty="0" sz="1100" spc="-145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50">
                <a:latin typeface="DejaVu Sans"/>
                <a:cs typeface="DejaVu Sans"/>
              </a:rPr>
              <a:t> </a:t>
            </a:r>
            <a:r>
              <a:rPr dirty="0" sz="1100" spc="-200">
                <a:latin typeface="Georgia"/>
                <a:cs typeface="Georgia"/>
              </a:rPr>
              <a:t>1)</a:t>
            </a:r>
            <a:r>
              <a:rPr dirty="0" baseline="27777" sz="1200" spc="-300">
                <a:latin typeface="Verdana"/>
                <a:cs typeface="Verdana"/>
              </a:rPr>
              <a:t>2</a:t>
            </a:r>
            <a:endParaRPr baseline="27777" sz="1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89958" y="1335686"/>
            <a:ext cx="847725" cy="768985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250">
                <a:latin typeface="DejaVu Serif"/>
                <a:cs typeface="DejaVu Serif"/>
              </a:rPr>
              <a:t> </a:t>
            </a:r>
            <a:r>
              <a:rPr dirty="0" sz="1100" spc="-5">
                <a:latin typeface="DejaVu Sans"/>
                <a:cs typeface="DejaVu Sans"/>
              </a:rPr>
              <a:t>−</a:t>
            </a:r>
            <a:r>
              <a:rPr dirty="0" sz="1100" spc="-5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marL="12700" marR="5080">
              <a:lnSpc>
                <a:spcPct val="147800"/>
              </a:lnSpc>
            </a:pP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-5">
                <a:latin typeface="DejaVu Sans"/>
                <a:cs typeface="DejaVu Sans"/>
              </a:rPr>
              <a:t>−</a:t>
            </a:r>
            <a:r>
              <a:rPr dirty="0" sz="1100" spc="-5">
                <a:latin typeface="Georgia"/>
                <a:cs typeface="Georgia"/>
              </a:rPr>
              <a:t>1 </a:t>
            </a:r>
            <a:r>
              <a:rPr dirty="0" sz="1100" spc="-75">
                <a:latin typeface="DejaVu Sans"/>
                <a:cs typeface="DejaVu Sans"/>
              </a:rPr>
              <a:t>≤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erif"/>
                <a:cs typeface="DejaVu Serif"/>
              </a:rPr>
              <a:t>&lt; </a:t>
            </a:r>
            <a:r>
              <a:rPr dirty="0" sz="1100" spc="70">
                <a:latin typeface="Georgia"/>
                <a:cs typeface="Georgia"/>
              </a:rPr>
              <a:t>1  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≥</a:t>
            </a:r>
            <a:r>
              <a:rPr dirty="0" sz="1100" spc="-245">
                <a:latin typeface="DejaVu Sans"/>
                <a:cs typeface="DejaVu Sans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00901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88904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76908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64906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52904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40902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28912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16910" y="2610688"/>
            <a:ext cx="0" cy="2016125"/>
          </a:xfrm>
          <a:custGeom>
            <a:avLst/>
            <a:gdLst/>
            <a:ahLst/>
            <a:cxnLst/>
            <a:rect l="l" t="t" r="r" b="b"/>
            <a:pathLst>
              <a:path w="0" h="2016125">
                <a:moveTo>
                  <a:pt x="0" y="2016010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00901" y="4626698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00901" y="4338688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00901" y="4050690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00901" y="3762692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00901" y="3474694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00901" y="3186696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00901" y="2898686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00901" y="2610688"/>
            <a:ext cx="2016125" cy="0"/>
          </a:xfrm>
          <a:custGeom>
            <a:avLst/>
            <a:gdLst/>
            <a:ahLst/>
            <a:cxnLst/>
            <a:rect l="l" t="t" r="r" b="b"/>
            <a:pathLst>
              <a:path w="2016125" h="0">
                <a:moveTo>
                  <a:pt x="0" y="0"/>
                </a:moveTo>
                <a:lnTo>
                  <a:pt x="2016009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06001" y="3743083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4" h="39370">
                <a:moveTo>
                  <a:pt x="0" y="0"/>
                </a:moveTo>
                <a:lnTo>
                  <a:pt x="21958" y="19608"/>
                </a:lnTo>
                <a:lnTo>
                  <a:pt x="0" y="39217"/>
                </a:lnTo>
                <a:lnTo>
                  <a:pt x="54902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00901" y="3762692"/>
            <a:ext cx="2127250" cy="0"/>
          </a:xfrm>
          <a:custGeom>
            <a:avLst/>
            <a:gdLst/>
            <a:ahLst/>
            <a:cxnLst/>
            <a:rect l="l" t="t" r="r" b="b"/>
            <a:pathLst>
              <a:path w="2127250" h="0">
                <a:moveTo>
                  <a:pt x="0" y="0"/>
                </a:moveTo>
                <a:lnTo>
                  <a:pt x="2127058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64906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52904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340902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28912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16910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64906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76908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188904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00901" y="3712082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5297" y="2466682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4">
                <a:moveTo>
                  <a:pt x="19608" y="0"/>
                </a:moveTo>
                <a:lnTo>
                  <a:pt x="0" y="54914"/>
                </a:lnTo>
                <a:lnTo>
                  <a:pt x="19608" y="32956"/>
                </a:lnTo>
                <a:lnTo>
                  <a:pt x="31376" y="32956"/>
                </a:lnTo>
                <a:lnTo>
                  <a:pt x="19608" y="0"/>
                </a:lnTo>
                <a:close/>
              </a:path>
              <a:path w="39369" h="55244">
                <a:moveTo>
                  <a:pt x="31376" y="32956"/>
                </a:moveTo>
                <a:lnTo>
                  <a:pt x="19608" y="32956"/>
                </a:lnTo>
                <a:lnTo>
                  <a:pt x="39217" y="54914"/>
                </a:lnTo>
                <a:lnTo>
                  <a:pt x="31376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64906" y="2499639"/>
            <a:ext cx="0" cy="2127250"/>
          </a:xfrm>
          <a:custGeom>
            <a:avLst/>
            <a:gdLst/>
            <a:ahLst/>
            <a:cxnLst/>
            <a:rect l="l" t="t" r="r" b="b"/>
            <a:pathLst>
              <a:path w="0" h="2127250">
                <a:moveTo>
                  <a:pt x="0" y="2127059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14296" y="376269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14296" y="347469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714296" y="318669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714296" y="289868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14296" y="2610688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14296" y="3762692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14296" y="405069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14296" y="4338688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14296" y="4626698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481969" y="2503990"/>
            <a:ext cx="278130" cy="10560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R="127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algn="ctr" marR="1270">
              <a:lnSpc>
                <a:spcPct val="100000"/>
              </a:lnSpc>
              <a:spcBef>
                <a:spcPts val="944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algn="ctr" marR="1270">
              <a:lnSpc>
                <a:spcPct val="100000"/>
              </a:lnSpc>
              <a:spcBef>
                <a:spcPts val="950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algn="ctr" marR="1270">
              <a:lnSpc>
                <a:spcPct val="100000"/>
              </a:lnSpc>
              <a:spcBef>
                <a:spcPts val="950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52" name="object 52"/>
          <p:cNvSpPr txBox="1"/>
          <p:nvPr/>
        </p:nvSpPr>
        <p:spPr>
          <a:xfrm>
            <a:off x="2005605" y="3814557"/>
            <a:ext cx="9588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00355" algn="l"/>
                <a:tab pos="588010" algn="l"/>
                <a:tab pos="876300" algn="l"/>
              </a:tabLst>
            </a:pP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70">
                <a:latin typeface="Georgia"/>
                <a:cs typeface="Georgia"/>
              </a:rPr>
              <a:t>	</a:t>
            </a:r>
            <a:r>
              <a:rPr dirty="0" sz="1100" spc="-70">
                <a:latin typeface="Georgia"/>
                <a:cs typeface="Georgia"/>
              </a:rPr>
              <a:t>2</a:t>
            </a:r>
            <a:r>
              <a:rPr dirty="0" sz="1100" spc="-70">
                <a:latin typeface="Georgia"/>
                <a:cs typeface="Georgia"/>
              </a:rPr>
              <a:t>	</a:t>
            </a:r>
            <a:r>
              <a:rPr dirty="0" sz="1100" spc="-65">
                <a:latin typeface="Georgia"/>
                <a:cs typeface="Georgia"/>
              </a:rPr>
              <a:t>3</a:t>
            </a:r>
            <a:r>
              <a:rPr dirty="0" sz="1100" spc="-65">
                <a:latin typeface="Georgia"/>
                <a:cs typeface="Georgia"/>
              </a:rPr>
              <a:t>	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81969" y="3814557"/>
            <a:ext cx="2781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90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12326" y="3814557"/>
            <a:ext cx="6838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3097" y="3938227"/>
            <a:ext cx="4957445" cy="11182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800735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DejaVu Sans"/>
                <a:cs typeface="DejaVu Sans"/>
              </a:rPr>
              <a:t>−</a:t>
            </a:r>
            <a:r>
              <a:rPr dirty="0" sz="1100" spc="-5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marL="800735">
              <a:lnSpc>
                <a:spcPct val="100000"/>
              </a:lnSpc>
              <a:spcBef>
                <a:spcPts val="944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marL="800735">
              <a:lnSpc>
                <a:spcPct val="100000"/>
              </a:lnSpc>
              <a:spcBef>
                <a:spcPts val="950"/>
              </a:spcBef>
            </a:pPr>
            <a:r>
              <a:rPr dirty="0" sz="1100" spc="-70">
                <a:latin typeface="DejaVu Sans"/>
                <a:cs typeface="DejaVu Sans"/>
              </a:rPr>
              <a:t>−</a:t>
            </a:r>
            <a:r>
              <a:rPr dirty="0" sz="1100" spc="-70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2.2.2.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Georgia"/>
                <a:cs typeface="Georgia"/>
              </a:rPr>
              <a:t>Sketch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graph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25">
                <a:latin typeface="Georgia"/>
                <a:cs typeface="Georgia"/>
              </a:rPr>
              <a:t>function </a:t>
            </a:r>
            <a:r>
              <a:rPr dirty="0" sz="1100" spc="125">
                <a:latin typeface="DejaVu Serif"/>
                <a:cs typeface="DejaVu Serif"/>
              </a:rPr>
              <a:t>f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30">
                <a:latin typeface="Georgia"/>
                <a:cs typeface="Georgia"/>
              </a:rPr>
              <a:t>satisfies these conditions: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88206" y="5162726"/>
            <a:ext cx="909955" cy="2851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6040">
              <a:lnSpc>
                <a:spcPts val="1205"/>
              </a:lnSpc>
              <a:spcBef>
                <a:spcPts val="90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16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4,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ts val="844"/>
              </a:lnSpc>
            </a:pPr>
            <a:r>
              <a:rPr dirty="0" sz="800" spc="35" i="1">
                <a:latin typeface="Times New Roman"/>
                <a:cs typeface="Times New Roman"/>
              </a:rPr>
              <a:t>x</a:t>
            </a:r>
            <a:r>
              <a:rPr dirty="0" sz="800" spc="35">
                <a:latin typeface="Arial"/>
                <a:cs typeface="Arial"/>
              </a:rPr>
              <a:t>→</a:t>
            </a:r>
            <a:r>
              <a:rPr dirty="0" sz="800" spc="35">
                <a:latin typeface="Verdana"/>
                <a:cs typeface="Verdana"/>
              </a:rPr>
              <a:t>3</a:t>
            </a:r>
            <a:r>
              <a:rPr dirty="0" baseline="23148" sz="900" spc="52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95901" y="5162726"/>
            <a:ext cx="3985260" cy="2851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6675">
              <a:lnSpc>
                <a:spcPts val="1205"/>
              </a:lnSpc>
              <a:spcBef>
                <a:spcPts val="90"/>
              </a:spcBef>
              <a:tabLst>
                <a:tab pos="1278890" algn="l"/>
                <a:tab pos="2435860" algn="l"/>
                <a:tab pos="3311525" algn="l"/>
              </a:tabLst>
            </a:pPr>
            <a:r>
              <a:rPr dirty="0" sz="1100" spc="-35">
                <a:latin typeface="Georgia"/>
                <a:cs typeface="Georgia"/>
              </a:rPr>
              <a:t>lim  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4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4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2,	lim  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2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2,	</a:t>
            </a:r>
            <a:r>
              <a:rPr dirty="0" sz="1100" spc="45">
                <a:latin typeface="DejaVu Serif"/>
                <a:cs typeface="DejaVu Serif"/>
              </a:rPr>
              <a:t>f</a:t>
            </a:r>
            <a:r>
              <a:rPr dirty="0" sz="1100" spc="45">
                <a:latin typeface="Georgia"/>
                <a:cs typeface="Georgia"/>
              </a:rPr>
              <a:t>(3)</a:t>
            </a:r>
            <a:r>
              <a:rPr dirty="0" sz="1100" spc="5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4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3,	</a:t>
            </a:r>
            <a:r>
              <a:rPr dirty="0" sz="1100" spc="20">
                <a:latin typeface="DejaVu Serif"/>
                <a:cs typeface="DejaVu Serif"/>
              </a:rPr>
              <a:t>f</a:t>
            </a:r>
            <a:r>
              <a:rPr dirty="0" sz="1100" spc="20">
                <a:latin typeface="Georgia"/>
                <a:cs typeface="Georgia"/>
              </a:rPr>
              <a:t>(</a:t>
            </a:r>
            <a:r>
              <a:rPr dirty="0" sz="1100" spc="20">
                <a:latin typeface="DejaVu Sans"/>
                <a:cs typeface="DejaVu Sans"/>
              </a:rPr>
              <a:t>−</a:t>
            </a:r>
            <a:r>
              <a:rPr dirty="0" sz="1100" spc="20">
                <a:latin typeface="Georgia"/>
                <a:cs typeface="Georgia"/>
              </a:rPr>
              <a:t>2)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20">
                <a:latin typeface="Georgia"/>
                <a:cs typeface="Georgia"/>
              </a:rPr>
              <a:t> </a:t>
            </a:r>
            <a:r>
              <a:rPr dirty="0" sz="1100" spc="35">
                <a:latin typeface="Georgia"/>
                <a:cs typeface="Georgia"/>
              </a:rPr>
              <a:t>1.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ts val="844"/>
              </a:lnSpc>
              <a:tabLst>
                <a:tab pos="1222375" algn="l"/>
              </a:tabLst>
            </a:pPr>
            <a:r>
              <a:rPr dirty="0" sz="800" spc="75" i="1">
                <a:latin typeface="Times New Roman"/>
                <a:cs typeface="Times New Roman"/>
              </a:rPr>
              <a:t>x</a:t>
            </a:r>
            <a:r>
              <a:rPr dirty="0" sz="800" spc="75">
                <a:latin typeface="Arial"/>
                <a:cs typeface="Arial"/>
              </a:rPr>
              <a:t>→</a:t>
            </a:r>
            <a:r>
              <a:rPr dirty="0" sz="800" spc="75">
                <a:latin typeface="Verdana"/>
                <a:cs typeface="Verdana"/>
              </a:rPr>
              <a:t>3</a:t>
            </a:r>
            <a:r>
              <a:rPr dirty="0" baseline="23148" sz="900" spc="112">
                <a:latin typeface="Arial"/>
                <a:cs typeface="Arial"/>
              </a:rPr>
              <a:t>−	</a:t>
            </a:r>
            <a:r>
              <a:rPr dirty="0" baseline="6944" sz="1200" spc="97" i="1">
                <a:latin typeface="Times New Roman"/>
                <a:cs typeface="Times New Roman"/>
              </a:rPr>
              <a:t>x</a:t>
            </a:r>
            <a:r>
              <a:rPr dirty="0" baseline="6944" sz="1200" spc="97">
                <a:latin typeface="Arial"/>
                <a:cs typeface="Arial"/>
              </a:rPr>
              <a:t>→−</a:t>
            </a:r>
            <a:r>
              <a:rPr dirty="0" baseline="6944" sz="1200" spc="97">
                <a:latin typeface="Verdana"/>
                <a:cs typeface="Verdana"/>
              </a:rPr>
              <a:t>2</a:t>
            </a:r>
            <a:endParaRPr baseline="6944" sz="1200">
              <a:latin typeface="Verdana"/>
              <a:cs typeface="Verdana"/>
            </a:endParaRPr>
          </a:p>
        </p:txBody>
      </p:sp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895840" y="5893009"/>
          <a:ext cx="2031364" cy="2026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288290"/>
                <a:gridCol w="288289"/>
                <a:gridCol w="288290"/>
                <a:gridCol w="288290"/>
                <a:gridCol w="288289"/>
                <a:gridCol w="288289"/>
              </a:tblGrid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811439"/>
            <a:ext cx="28803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2.2.3. </a:t>
            </a:r>
            <a:r>
              <a:rPr dirty="0" sz="1100" spc="-30">
                <a:latin typeface="Georgia"/>
                <a:cs typeface="Georgia"/>
              </a:rPr>
              <a:t>Determine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0">
                <a:latin typeface="Georgia"/>
                <a:cs typeface="Georgia"/>
              </a:rPr>
              <a:t>infinite</a:t>
            </a:r>
            <a:r>
              <a:rPr dirty="0" sz="1100" spc="2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limits: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1185772"/>
            <a:ext cx="464184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a)</a:t>
            </a:r>
            <a:r>
              <a:rPr dirty="0" sz="1100" spc="10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7239" y="1092045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5692" y="1302448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4" h="0">
                <a:moveTo>
                  <a:pt x="0" y="0"/>
                </a:moveTo>
                <a:lnTo>
                  <a:pt x="31787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65579" y="1286241"/>
            <a:ext cx="6807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35" i="1">
                <a:latin typeface="Times New Roman"/>
                <a:cs typeface="Times New Roman"/>
              </a:rPr>
              <a:t>x</a:t>
            </a:r>
            <a:r>
              <a:rPr dirty="0" sz="800" spc="35">
                <a:latin typeface="Arial"/>
                <a:cs typeface="Arial"/>
              </a:rPr>
              <a:t>→</a:t>
            </a:r>
            <a:r>
              <a:rPr dirty="0" sz="800" spc="35">
                <a:latin typeface="Verdana"/>
                <a:cs typeface="Verdana"/>
              </a:rPr>
              <a:t>5</a:t>
            </a:r>
            <a:r>
              <a:rPr dirty="0" baseline="23148" sz="900" spc="52">
                <a:latin typeface="Verdana"/>
                <a:cs typeface="Verdana"/>
              </a:rPr>
              <a:t>+ </a:t>
            </a:r>
            <a:r>
              <a:rPr dirty="0" baseline="2525" sz="1650">
                <a:latin typeface="DejaVu Serif"/>
                <a:cs typeface="DejaVu Serif"/>
              </a:rPr>
              <a:t>x </a:t>
            </a:r>
            <a:r>
              <a:rPr dirty="0" baseline="2525" sz="1650" spc="-112">
                <a:latin typeface="DejaVu Sans"/>
                <a:cs typeface="DejaVu Sans"/>
              </a:rPr>
              <a:t>−</a:t>
            </a:r>
            <a:r>
              <a:rPr dirty="0" baseline="2525" sz="1650" spc="-292">
                <a:latin typeface="DejaVu Sans"/>
                <a:cs typeface="DejaVu Sans"/>
              </a:rPr>
              <a:t> </a:t>
            </a:r>
            <a:r>
              <a:rPr dirty="0" baseline="2525" sz="1650" spc="-60">
                <a:latin typeface="Georgia"/>
                <a:cs typeface="Georgia"/>
              </a:rPr>
              <a:t>5</a:t>
            </a:r>
            <a:endParaRPr baseline="2525" sz="165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439" y="2009875"/>
            <a:ext cx="4724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Georgia"/>
                <a:cs typeface="Georgia"/>
              </a:rPr>
              <a:t>b)</a:t>
            </a:r>
            <a:r>
              <a:rPr dirty="0" sz="1100" spc="9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9296" y="1916153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80">
                <a:latin typeface="Georgia"/>
                <a:cs typeface="Georgia"/>
              </a:rPr>
              <a:t>6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17750" y="2126437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4" h="0">
                <a:moveTo>
                  <a:pt x="0" y="0"/>
                </a:moveTo>
                <a:lnTo>
                  <a:pt x="317869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65578" y="2110348"/>
            <a:ext cx="6832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75" i="1">
                <a:latin typeface="Times New Roman"/>
                <a:cs typeface="Times New Roman"/>
              </a:rPr>
              <a:t>x</a:t>
            </a:r>
            <a:r>
              <a:rPr dirty="0" sz="800" spc="75">
                <a:latin typeface="Arial"/>
                <a:cs typeface="Arial"/>
              </a:rPr>
              <a:t>→</a:t>
            </a:r>
            <a:r>
              <a:rPr dirty="0" sz="800" spc="75">
                <a:latin typeface="Verdana"/>
                <a:cs typeface="Verdana"/>
              </a:rPr>
              <a:t>5</a:t>
            </a:r>
            <a:r>
              <a:rPr dirty="0" baseline="23148" sz="900" spc="112">
                <a:latin typeface="Arial"/>
                <a:cs typeface="Arial"/>
              </a:rPr>
              <a:t>− </a:t>
            </a:r>
            <a:r>
              <a:rPr dirty="0" baseline="2525" sz="1650">
                <a:latin typeface="DejaVu Serif"/>
                <a:cs typeface="DejaVu Serif"/>
              </a:rPr>
              <a:t>x </a:t>
            </a:r>
            <a:r>
              <a:rPr dirty="0" baseline="2525" sz="1650" spc="-112">
                <a:latin typeface="DejaVu Sans"/>
                <a:cs typeface="DejaVu Sans"/>
              </a:rPr>
              <a:t>−</a:t>
            </a:r>
            <a:r>
              <a:rPr dirty="0" baseline="2525" sz="1650" spc="-292">
                <a:latin typeface="DejaVu Sans"/>
                <a:cs typeface="DejaVu Sans"/>
              </a:rPr>
              <a:t> </a:t>
            </a:r>
            <a:r>
              <a:rPr dirty="0" baseline="2525" sz="1650" spc="-60">
                <a:latin typeface="Georgia"/>
                <a:cs typeface="Georgia"/>
              </a:rPr>
              <a:t>5</a:t>
            </a:r>
            <a:endParaRPr baseline="2525" sz="165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759" y="2740251"/>
            <a:ext cx="1035685" cy="2857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57200">
              <a:lnSpc>
                <a:spcPts val="1030"/>
              </a:lnSpc>
              <a:spcBef>
                <a:spcPts val="90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100" spc="-1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u="sng" sz="1100" spc="-25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dirty="0" u="sng" sz="1100" spc="7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1</a:t>
            </a:r>
            <a:r>
              <a:rPr dirty="0" u="sng" sz="1100" spc="-9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ts val="1030"/>
              </a:lnSpc>
            </a:pPr>
            <a:r>
              <a:rPr dirty="0" sz="1100" spc="-5">
                <a:latin typeface="Georgia"/>
                <a:cs typeface="Georgia"/>
              </a:rPr>
              <a:t>c)</a:t>
            </a:r>
            <a:r>
              <a:rPr dirty="0" sz="1100" spc="12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5578" y="2928961"/>
            <a:ext cx="85026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3472" sz="1200" spc="37" i="1">
                <a:latin typeface="Times New Roman"/>
                <a:cs typeface="Times New Roman"/>
              </a:rPr>
              <a:t>x</a:t>
            </a:r>
            <a:r>
              <a:rPr dirty="0" baseline="3472" sz="1200" spc="37">
                <a:latin typeface="Arial"/>
                <a:cs typeface="Arial"/>
              </a:rPr>
              <a:t>→</a:t>
            </a:r>
            <a:r>
              <a:rPr dirty="0" baseline="3472" sz="1200" spc="37">
                <a:latin typeface="Verdana"/>
                <a:cs typeface="Verdana"/>
              </a:rPr>
              <a:t>0</a:t>
            </a:r>
            <a:r>
              <a:rPr dirty="0" baseline="3472" sz="1200" spc="-22">
                <a:latin typeface="Verdana"/>
                <a:cs typeface="Verdana"/>
              </a:rPr>
              <a:t> </a:t>
            </a:r>
            <a:r>
              <a:rPr dirty="0" sz="1100" spc="-5">
                <a:latin typeface="DejaVu Serif"/>
                <a:cs typeface="DejaVu Serif"/>
              </a:rPr>
              <a:t>x</a:t>
            </a:r>
            <a:r>
              <a:rPr dirty="0" baseline="20833" sz="1200" spc="-7">
                <a:latin typeface="Verdana"/>
                <a:cs typeface="Verdana"/>
              </a:rPr>
              <a:t>2</a:t>
            </a:r>
            <a:r>
              <a:rPr dirty="0" sz="1100" spc="-5">
                <a:latin typeface="Georgia"/>
                <a:cs typeface="Georgia"/>
              </a:rPr>
              <a:t>(</a:t>
            </a:r>
            <a:r>
              <a:rPr dirty="0" sz="1100" spc="-5">
                <a:latin typeface="DejaVu Serif"/>
                <a:cs typeface="DejaVu Serif"/>
              </a:rPr>
              <a:t>x</a:t>
            </a:r>
            <a:r>
              <a:rPr dirty="0" sz="1100" spc="-135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45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2)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85849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37845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189846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441843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93837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45843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97849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49842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01836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53842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05835" y="473309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1799996"/>
                </a:moveTo>
                <a:lnTo>
                  <a:pt x="0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85849" y="6533095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85849" y="6353098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85849" y="6173101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85849" y="5993091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85849" y="5813094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5849" y="5633097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5849" y="5453100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85849" y="5273103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85849" y="5093093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85849" y="4913096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5849" y="4733099"/>
            <a:ext cx="2520315" cy="0"/>
          </a:xfrm>
          <a:custGeom>
            <a:avLst/>
            <a:gdLst/>
            <a:ahLst/>
            <a:cxnLst/>
            <a:rect l="l" t="t" r="r" b="b"/>
            <a:pathLst>
              <a:path w="2520315" h="0">
                <a:moveTo>
                  <a:pt x="0" y="0"/>
                </a:moveTo>
                <a:lnTo>
                  <a:pt x="2519986" y="0"/>
                </a:lnTo>
              </a:path>
            </a:pathLst>
          </a:custGeom>
          <a:ln w="10122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226523" y="5613488"/>
            <a:ext cx="55244" cy="39370"/>
          </a:xfrm>
          <a:custGeom>
            <a:avLst/>
            <a:gdLst/>
            <a:ahLst/>
            <a:cxnLst/>
            <a:rect l="l" t="t" r="r" b="b"/>
            <a:pathLst>
              <a:path w="55245" h="39370">
                <a:moveTo>
                  <a:pt x="0" y="0"/>
                </a:moveTo>
                <a:lnTo>
                  <a:pt x="21971" y="19608"/>
                </a:lnTo>
                <a:lnTo>
                  <a:pt x="0" y="39217"/>
                </a:lnTo>
                <a:lnTo>
                  <a:pt x="54914" y="196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85849" y="5633097"/>
            <a:ext cx="2562860" cy="0"/>
          </a:xfrm>
          <a:custGeom>
            <a:avLst/>
            <a:gdLst/>
            <a:ahLst/>
            <a:cxnLst/>
            <a:rect l="l" t="t" r="r" b="b"/>
            <a:pathLst>
              <a:path w="2562860" h="0">
                <a:moveTo>
                  <a:pt x="0" y="0"/>
                </a:moveTo>
                <a:lnTo>
                  <a:pt x="2562645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945843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97849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449842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701836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953842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205835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45843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93837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41843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189846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37845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85849" y="5582488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101219"/>
                </a:moveTo>
                <a:lnTo>
                  <a:pt x="0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926234" y="4679098"/>
            <a:ext cx="39370" cy="55244"/>
          </a:xfrm>
          <a:custGeom>
            <a:avLst/>
            <a:gdLst/>
            <a:ahLst/>
            <a:cxnLst/>
            <a:rect l="l" t="t" r="r" b="b"/>
            <a:pathLst>
              <a:path w="39369" h="55245">
                <a:moveTo>
                  <a:pt x="19608" y="0"/>
                </a:moveTo>
                <a:lnTo>
                  <a:pt x="0" y="54914"/>
                </a:lnTo>
                <a:lnTo>
                  <a:pt x="19608" y="32943"/>
                </a:lnTo>
                <a:lnTo>
                  <a:pt x="31372" y="32943"/>
                </a:lnTo>
                <a:lnTo>
                  <a:pt x="19608" y="0"/>
                </a:lnTo>
                <a:close/>
              </a:path>
              <a:path w="39369" h="55245">
                <a:moveTo>
                  <a:pt x="31372" y="32943"/>
                </a:moveTo>
                <a:lnTo>
                  <a:pt x="19608" y="32943"/>
                </a:lnTo>
                <a:lnTo>
                  <a:pt x="39217" y="54914"/>
                </a:lnTo>
                <a:lnTo>
                  <a:pt x="31372" y="329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45843" y="4712043"/>
            <a:ext cx="0" cy="1821180"/>
          </a:xfrm>
          <a:custGeom>
            <a:avLst/>
            <a:gdLst/>
            <a:ahLst/>
            <a:cxnLst/>
            <a:rect l="l" t="t" r="r" b="b"/>
            <a:pathLst>
              <a:path w="0" h="1821179">
                <a:moveTo>
                  <a:pt x="0" y="1821053"/>
                </a:moveTo>
                <a:lnTo>
                  <a:pt x="0" y="0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95233" y="563309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895233" y="545310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895233" y="527310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95233" y="5093093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895233" y="4913096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895233" y="563309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895233" y="5813094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895233" y="599309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95233" y="6173101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895233" y="6353098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895233" y="653309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219" y="0"/>
                </a:lnTo>
              </a:path>
            </a:pathLst>
          </a:custGeom>
          <a:ln w="50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654834" y="5880759"/>
            <a:ext cx="2863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150426" y="5685080"/>
            <a:ext cx="11029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64160" algn="l"/>
                <a:tab pos="516255" algn="l"/>
                <a:tab pos="768350" algn="l"/>
                <a:tab pos="1020444" algn="l"/>
              </a:tabLst>
            </a:pPr>
            <a:r>
              <a:rPr dirty="0" sz="1100" spc="70">
                <a:latin typeface="Georgia"/>
                <a:cs typeface="Georgia"/>
              </a:rPr>
              <a:t>1</a:t>
            </a:r>
            <a:r>
              <a:rPr dirty="0" sz="1100" spc="70">
                <a:latin typeface="Georgia"/>
                <a:cs typeface="Georgia"/>
              </a:rPr>
              <a:t>	</a:t>
            </a:r>
            <a:r>
              <a:rPr dirty="0" sz="1100" spc="-70">
                <a:latin typeface="Georgia"/>
                <a:cs typeface="Georgia"/>
              </a:rPr>
              <a:t>2</a:t>
            </a:r>
            <a:r>
              <a:rPr dirty="0" sz="1100" spc="-70">
                <a:latin typeface="Georgia"/>
                <a:cs typeface="Georgia"/>
              </a:rPr>
              <a:t>	</a:t>
            </a:r>
            <a:r>
              <a:rPr dirty="0" sz="1100" spc="-65">
                <a:latin typeface="Georgia"/>
                <a:cs typeface="Georgia"/>
              </a:rPr>
              <a:t>3</a:t>
            </a:r>
            <a:r>
              <a:rPr dirty="0" sz="1100" spc="-65">
                <a:latin typeface="Georgia"/>
                <a:cs typeface="Georgia"/>
              </a:rPr>
              <a:t>	</a:t>
            </a:r>
            <a:r>
              <a:rPr dirty="0" sz="1100" spc="-80">
                <a:latin typeface="Georgia"/>
                <a:cs typeface="Georgia"/>
              </a:rPr>
              <a:t>4</a:t>
            </a:r>
            <a:r>
              <a:rPr dirty="0" sz="1100" spc="-80">
                <a:latin typeface="Georgia"/>
                <a:cs typeface="Georgia"/>
              </a:rPr>
              <a:t>	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698898" y="5700736"/>
            <a:ext cx="24193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90"/>
              </a:spcBef>
            </a:pPr>
            <a:r>
              <a:rPr dirty="0" sz="1100" spc="-290">
                <a:latin typeface="DejaVu Sans"/>
                <a:cs typeface="DejaVu Sans"/>
              </a:rPr>
              <a:t>−</a:t>
            </a:r>
            <a:r>
              <a:rPr dirty="0" baseline="5050" sz="1650" spc="-434">
                <a:latin typeface="Georgia"/>
                <a:cs typeface="Georgia"/>
              </a:rPr>
              <a:t>1</a:t>
            </a:r>
            <a:r>
              <a:rPr dirty="0" sz="1100" spc="-29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441843" y="5813094"/>
            <a:ext cx="252095" cy="180340"/>
          </a:xfrm>
          <a:prstGeom prst="rect">
            <a:avLst/>
          </a:prstGeom>
          <a:ln w="10122">
            <a:solidFill>
              <a:srgbClr val="BFBFB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9050">
              <a:lnSpc>
                <a:spcPts val="405"/>
              </a:lnSpc>
            </a:pPr>
            <a:r>
              <a:rPr dirty="0" sz="1100" spc="-70">
                <a:latin typeface="Georgia"/>
                <a:cs typeface="Georgia"/>
              </a:rPr>
              <a:t>2</a:t>
            </a:r>
            <a:r>
              <a:rPr dirty="0" sz="1100" spc="60">
                <a:latin typeface="Georgia"/>
                <a:cs typeface="Georgia"/>
              </a:rPr>
              <a:t> </a:t>
            </a:r>
            <a:r>
              <a:rPr dirty="0" sz="1100" spc="-535">
                <a:latin typeface="DejaVu Sans"/>
                <a:cs typeface="DejaVu Sans"/>
              </a:rPr>
              <a:t>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189846" y="5813094"/>
            <a:ext cx="290195" cy="180340"/>
          </a:xfrm>
          <a:prstGeom prst="rect">
            <a:avLst/>
          </a:prstGeom>
          <a:ln w="10122">
            <a:solidFill>
              <a:srgbClr val="BFBFB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9050">
              <a:lnSpc>
                <a:spcPts val="405"/>
              </a:lnSpc>
            </a:pPr>
            <a:r>
              <a:rPr dirty="0" sz="1100" spc="-65">
                <a:latin typeface="Georgia"/>
                <a:cs typeface="Georgia"/>
              </a:rPr>
              <a:t>3</a:t>
            </a:r>
            <a:r>
              <a:rPr dirty="0" sz="1100" spc="35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37845" y="5813094"/>
            <a:ext cx="290195" cy="180340"/>
          </a:xfrm>
          <a:prstGeom prst="rect">
            <a:avLst/>
          </a:prstGeom>
          <a:ln w="10122">
            <a:solidFill>
              <a:srgbClr val="BFBFB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9050">
              <a:lnSpc>
                <a:spcPts val="405"/>
              </a:lnSpc>
            </a:pPr>
            <a:r>
              <a:rPr dirty="0" sz="1100" spc="-80">
                <a:latin typeface="Georgia"/>
                <a:cs typeface="Georgia"/>
              </a:rPr>
              <a:t>4</a:t>
            </a:r>
            <a:r>
              <a:rPr dirty="0" sz="1100" spc="50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85849" y="5813094"/>
            <a:ext cx="290195" cy="180340"/>
          </a:xfrm>
          <a:prstGeom prst="rect">
            <a:avLst/>
          </a:prstGeom>
          <a:ln w="10122">
            <a:solidFill>
              <a:srgbClr val="BFBFB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05"/>
              </a:lnSpc>
            </a:pPr>
            <a:r>
              <a:rPr dirty="0" sz="1100" spc="-55">
                <a:latin typeface="DejaVu Sans"/>
                <a:cs typeface="DejaVu Sans"/>
              </a:rPr>
              <a:t>−</a:t>
            </a:r>
            <a:r>
              <a:rPr dirty="0" sz="1100" spc="-55">
                <a:latin typeface="Georgia"/>
                <a:cs typeface="Georgia"/>
              </a:rPr>
              <a:t>5</a:t>
            </a:r>
            <a:r>
              <a:rPr dirty="0" sz="1100" spc="20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215047" y="4748352"/>
            <a:ext cx="1461770" cy="1769745"/>
          </a:xfrm>
          <a:custGeom>
            <a:avLst/>
            <a:gdLst/>
            <a:ahLst/>
            <a:cxnLst/>
            <a:rect l="l" t="t" r="r" b="b"/>
            <a:pathLst>
              <a:path w="1461770" h="1769745">
                <a:moveTo>
                  <a:pt x="0" y="0"/>
                </a:moveTo>
                <a:lnTo>
                  <a:pt x="29825" y="488162"/>
                </a:lnTo>
                <a:lnTo>
                  <a:pt x="59651" y="633361"/>
                </a:lnTo>
                <a:lnTo>
                  <a:pt x="89484" y="703211"/>
                </a:lnTo>
                <a:lnTo>
                  <a:pt x="119316" y="744397"/>
                </a:lnTo>
                <a:lnTo>
                  <a:pt x="149136" y="771613"/>
                </a:lnTo>
                <a:lnTo>
                  <a:pt x="208800" y="805573"/>
                </a:lnTo>
                <a:lnTo>
                  <a:pt x="268452" y="826135"/>
                </a:lnTo>
                <a:lnTo>
                  <a:pt x="328117" y="840130"/>
                </a:lnTo>
                <a:lnTo>
                  <a:pt x="387769" y="850468"/>
                </a:lnTo>
                <a:lnTo>
                  <a:pt x="447433" y="858583"/>
                </a:lnTo>
                <a:lnTo>
                  <a:pt x="507085" y="865289"/>
                </a:lnTo>
                <a:lnTo>
                  <a:pt x="566737" y="871080"/>
                </a:lnTo>
                <a:lnTo>
                  <a:pt x="626402" y="876300"/>
                </a:lnTo>
                <a:lnTo>
                  <a:pt x="686054" y="881176"/>
                </a:lnTo>
                <a:lnTo>
                  <a:pt x="745705" y="885926"/>
                </a:lnTo>
                <a:lnTo>
                  <a:pt x="775538" y="888314"/>
                </a:lnTo>
                <a:lnTo>
                  <a:pt x="835190" y="893191"/>
                </a:lnTo>
                <a:lnTo>
                  <a:pt x="894854" y="898410"/>
                </a:lnTo>
                <a:lnTo>
                  <a:pt x="954506" y="904201"/>
                </a:lnTo>
                <a:lnTo>
                  <a:pt x="1014171" y="910907"/>
                </a:lnTo>
                <a:lnTo>
                  <a:pt x="1073823" y="919022"/>
                </a:lnTo>
                <a:lnTo>
                  <a:pt x="1133475" y="929360"/>
                </a:lnTo>
                <a:lnTo>
                  <a:pt x="1193139" y="943356"/>
                </a:lnTo>
                <a:lnTo>
                  <a:pt x="1252791" y="963917"/>
                </a:lnTo>
                <a:lnTo>
                  <a:pt x="1312456" y="997877"/>
                </a:lnTo>
                <a:lnTo>
                  <a:pt x="1342275" y="1025093"/>
                </a:lnTo>
                <a:lnTo>
                  <a:pt x="1372108" y="1066279"/>
                </a:lnTo>
                <a:lnTo>
                  <a:pt x="1401940" y="1136129"/>
                </a:lnTo>
                <a:lnTo>
                  <a:pt x="1431772" y="1281328"/>
                </a:lnTo>
                <a:lnTo>
                  <a:pt x="1461592" y="1769491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85849" y="5689345"/>
            <a:ext cx="478790" cy="858519"/>
          </a:xfrm>
          <a:custGeom>
            <a:avLst/>
            <a:gdLst/>
            <a:ahLst/>
            <a:cxnLst/>
            <a:rect l="l" t="t" r="r" b="b"/>
            <a:pathLst>
              <a:path w="478790" h="858520">
                <a:moveTo>
                  <a:pt x="0" y="0"/>
                </a:moveTo>
                <a:lnTo>
                  <a:pt x="39082" y="4000"/>
                </a:lnTo>
                <a:lnTo>
                  <a:pt x="78169" y="8712"/>
                </a:lnTo>
                <a:lnTo>
                  <a:pt x="117256" y="14338"/>
                </a:lnTo>
                <a:lnTo>
                  <a:pt x="156339" y="21183"/>
                </a:lnTo>
                <a:lnTo>
                  <a:pt x="195426" y="29705"/>
                </a:lnTo>
                <a:lnTo>
                  <a:pt x="234513" y="40640"/>
                </a:lnTo>
                <a:lnTo>
                  <a:pt x="273596" y="55206"/>
                </a:lnTo>
                <a:lnTo>
                  <a:pt x="312682" y="75615"/>
                </a:lnTo>
                <a:lnTo>
                  <a:pt x="351769" y="106362"/>
                </a:lnTo>
                <a:lnTo>
                  <a:pt x="381083" y="142138"/>
                </a:lnTo>
                <a:lnTo>
                  <a:pt x="400625" y="177190"/>
                </a:lnTo>
                <a:lnTo>
                  <a:pt x="420166" y="228511"/>
                </a:lnTo>
                <a:lnTo>
                  <a:pt x="439713" y="310934"/>
                </a:lnTo>
                <a:lnTo>
                  <a:pt x="449480" y="374256"/>
                </a:lnTo>
                <a:lnTo>
                  <a:pt x="459253" y="465213"/>
                </a:lnTo>
                <a:lnTo>
                  <a:pt x="469027" y="606933"/>
                </a:lnTo>
                <a:lnTo>
                  <a:pt x="478795" y="858507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727032" y="4718341"/>
            <a:ext cx="479425" cy="858519"/>
          </a:xfrm>
          <a:custGeom>
            <a:avLst/>
            <a:gdLst/>
            <a:ahLst/>
            <a:cxnLst/>
            <a:rect l="l" t="t" r="r" b="b"/>
            <a:pathLst>
              <a:path w="479425" h="858520">
                <a:moveTo>
                  <a:pt x="0" y="0"/>
                </a:moveTo>
                <a:lnTo>
                  <a:pt x="9779" y="251561"/>
                </a:lnTo>
                <a:lnTo>
                  <a:pt x="19545" y="393293"/>
                </a:lnTo>
                <a:lnTo>
                  <a:pt x="29324" y="484238"/>
                </a:lnTo>
                <a:lnTo>
                  <a:pt x="39090" y="547573"/>
                </a:lnTo>
                <a:lnTo>
                  <a:pt x="48869" y="594207"/>
                </a:lnTo>
                <a:lnTo>
                  <a:pt x="68402" y="658317"/>
                </a:lnTo>
                <a:lnTo>
                  <a:pt x="87947" y="700341"/>
                </a:lnTo>
                <a:lnTo>
                  <a:pt x="117259" y="741845"/>
                </a:lnTo>
                <a:lnTo>
                  <a:pt x="146570" y="769251"/>
                </a:lnTo>
                <a:lnTo>
                  <a:pt x="185661" y="794029"/>
                </a:lnTo>
                <a:lnTo>
                  <a:pt x="224751" y="811149"/>
                </a:lnTo>
                <a:lnTo>
                  <a:pt x="263829" y="823696"/>
                </a:lnTo>
                <a:lnTo>
                  <a:pt x="302920" y="833310"/>
                </a:lnTo>
                <a:lnTo>
                  <a:pt x="342011" y="840917"/>
                </a:lnTo>
                <a:lnTo>
                  <a:pt x="381088" y="847115"/>
                </a:lnTo>
                <a:lnTo>
                  <a:pt x="420179" y="852246"/>
                </a:lnTo>
                <a:lnTo>
                  <a:pt x="459257" y="856576"/>
                </a:lnTo>
                <a:lnTo>
                  <a:pt x="469036" y="857567"/>
                </a:lnTo>
                <a:lnTo>
                  <a:pt x="478802" y="858507"/>
                </a:lnTo>
              </a:path>
            </a:pathLst>
          </a:custGeom>
          <a:ln w="10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673100" y="4146370"/>
            <a:ext cx="3843654" cy="15570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2.2.4. </a:t>
            </a:r>
            <a:r>
              <a:rPr dirty="0" sz="1100" spc="-30">
                <a:latin typeface="Georgia"/>
                <a:cs typeface="Georgia"/>
              </a:rPr>
              <a:t>Determine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limits </a:t>
            </a:r>
            <a:r>
              <a:rPr dirty="0" sz="1100" spc="-45">
                <a:latin typeface="Georgia"/>
                <a:cs typeface="Georgia"/>
              </a:rPr>
              <a:t>from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graph</a:t>
            </a:r>
            <a:r>
              <a:rPr dirty="0" sz="1100" spc="80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50">
                <a:latin typeface="DejaVu Serif"/>
                <a:cs typeface="DejaVu Serif"/>
              </a:rPr>
              <a:t>f</a:t>
            </a:r>
            <a:r>
              <a:rPr dirty="0" sz="1100" spc="50">
                <a:latin typeface="Georgia"/>
                <a:cs typeface="Georgia"/>
              </a:rPr>
              <a:t>(</a:t>
            </a:r>
            <a:r>
              <a:rPr dirty="0" sz="1100" spc="50">
                <a:latin typeface="DejaVu Serif"/>
                <a:cs typeface="DejaVu Serif"/>
              </a:rPr>
              <a:t>x</a:t>
            </a:r>
            <a:r>
              <a:rPr dirty="0" sz="1100" spc="50">
                <a:latin typeface="Georgia"/>
                <a:cs typeface="Georgia"/>
              </a:rPr>
              <a:t>).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Times New Roman"/>
              <a:cs typeface="Times New Roman"/>
            </a:endParaRPr>
          </a:p>
          <a:p>
            <a:pPr marL="1212850">
              <a:lnSpc>
                <a:spcPct val="100000"/>
              </a:lnSpc>
              <a:spcBef>
                <a:spcPts val="5"/>
              </a:spcBef>
            </a:pPr>
            <a:r>
              <a:rPr dirty="0" sz="1100" spc="-90">
                <a:latin typeface="DejaVu Serif"/>
                <a:cs typeface="DejaVu Serif"/>
              </a:rPr>
              <a:t>y</a:t>
            </a:r>
            <a:endParaRPr sz="11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089025">
              <a:lnSpc>
                <a:spcPct val="100000"/>
              </a:lnSpc>
            </a:pP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marL="1089025">
              <a:lnSpc>
                <a:spcPct val="100000"/>
              </a:lnSpc>
              <a:spcBef>
                <a:spcPts val="100"/>
              </a:spcBef>
            </a:pP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marL="1089025">
              <a:lnSpc>
                <a:spcPct val="100000"/>
              </a:lnSpc>
              <a:spcBef>
                <a:spcPts val="95"/>
              </a:spcBef>
            </a:pP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marL="1089025">
              <a:lnSpc>
                <a:spcPts val="1310"/>
              </a:lnSpc>
              <a:spcBef>
                <a:spcPts val="95"/>
              </a:spcBef>
            </a:pP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  <a:p>
            <a:pPr algn="r" marR="1109345">
              <a:lnSpc>
                <a:spcPts val="1310"/>
              </a:lnSpc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76" name="object 76"/>
          <p:cNvSpPr txBox="1"/>
          <p:nvPr/>
        </p:nvSpPr>
        <p:spPr>
          <a:xfrm>
            <a:off x="665439" y="6047013"/>
            <a:ext cx="1275715" cy="202247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algn="r" marR="100965">
              <a:lnSpc>
                <a:spcPct val="100000"/>
              </a:lnSpc>
              <a:spcBef>
                <a:spcPts val="20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  <a:p>
            <a:pPr algn="r" marR="100965">
              <a:lnSpc>
                <a:spcPct val="100000"/>
              </a:lnSpc>
              <a:spcBef>
                <a:spcPts val="95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80">
                <a:latin typeface="Georgia"/>
                <a:cs typeface="Georgia"/>
              </a:rPr>
              <a:t>4</a:t>
            </a:r>
            <a:endParaRPr sz="1100">
              <a:latin typeface="Georgia"/>
              <a:cs typeface="Georgia"/>
            </a:endParaRPr>
          </a:p>
          <a:p>
            <a:pPr algn="r" marR="100965">
              <a:lnSpc>
                <a:spcPct val="100000"/>
              </a:lnSpc>
              <a:spcBef>
                <a:spcPts val="100"/>
              </a:spcBef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40">
                <a:latin typeface="Georgia"/>
                <a:cs typeface="Georgia"/>
              </a:rPr>
              <a:t>5</a:t>
            </a:r>
            <a:endParaRPr sz="1100">
              <a:latin typeface="Georgia"/>
              <a:cs typeface="Georgia"/>
            </a:endParaRPr>
          </a:p>
          <a:p>
            <a:pPr marL="266065" indent="-245745">
              <a:lnSpc>
                <a:spcPts val="1205"/>
              </a:lnSpc>
              <a:spcBef>
                <a:spcPts val="1190"/>
              </a:spcBef>
              <a:buAutoNum type="alphaLcParenR"/>
              <a:tabLst>
                <a:tab pos="266700" algn="l"/>
              </a:tabLst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8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  <a:p>
            <a:pPr marL="212725">
              <a:lnSpc>
                <a:spcPts val="844"/>
              </a:lnSpc>
            </a:pPr>
            <a:r>
              <a:rPr dirty="0" sz="800" spc="35" i="1">
                <a:latin typeface="Times New Roman"/>
                <a:cs typeface="Times New Roman"/>
              </a:rPr>
              <a:t>x</a:t>
            </a:r>
            <a:r>
              <a:rPr dirty="0" sz="800" spc="35">
                <a:latin typeface="Arial"/>
                <a:cs typeface="Arial"/>
              </a:rPr>
              <a:t>→</a:t>
            </a:r>
            <a:r>
              <a:rPr dirty="0" sz="800" spc="35">
                <a:latin typeface="Verdana"/>
                <a:cs typeface="Verdana"/>
              </a:rPr>
              <a:t>3</a:t>
            </a:r>
            <a:r>
              <a:rPr dirty="0" baseline="23148" sz="900" spc="52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  <a:p>
            <a:pPr marL="266700" indent="-254000">
              <a:lnSpc>
                <a:spcPts val="1205"/>
              </a:lnSpc>
              <a:spcBef>
                <a:spcPts val="665"/>
              </a:spcBef>
              <a:buAutoNum type="alphaLcParenR" startAt="2"/>
              <a:tabLst>
                <a:tab pos="267335" algn="l"/>
              </a:tabLst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7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  <a:p>
            <a:pPr marL="212725">
              <a:lnSpc>
                <a:spcPts val="844"/>
              </a:lnSpc>
            </a:pPr>
            <a:r>
              <a:rPr dirty="0" sz="800" spc="75" i="1">
                <a:latin typeface="Times New Roman"/>
                <a:cs typeface="Times New Roman"/>
              </a:rPr>
              <a:t>x</a:t>
            </a:r>
            <a:r>
              <a:rPr dirty="0" sz="800" spc="75">
                <a:latin typeface="Arial"/>
                <a:cs typeface="Arial"/>
              </a:rPr>
              <a:t>→</a:t>
            </a:r>
            <a:r>
              <a:rPr dirty="0" sz="800" spc="75">
                <a:latin typeface="Verdana"/>
                <a:cs typeface="Verdana"/>
              </a:rPr>
              <a:t>3</a:t>
            </a:r>
            <a:r>
              <a:rPr dirty="0" baseline="23148" sz="900" spc="112">
                <a:latin typeface="Arial"/>
                <a:cs typeface="Arial"/>
              </a:rPr>
              <a:t>−</a:t>
            </a:r>
            <a:endParaRPr baseline="23148" sz="900">
              <a:latin typeface="Arial"/>
              <a:cs typeface="Arial"/>
            </a:endParaRPr>
          </a:p>
          <a:p>
            <a:pPr marL="307340" indent="-279400">
              <a:lnSpc>
                <a:spcPts val="1205"/>
              </a:lnSpc>
              <a:spcBef>
                <a:spcPts val="665"/>
              </a:spcBef>
              <a:buAutoNum type="alphaLcParenR" startAt="3"/>
              <a:tabLst>
                <a:tab pos="307340" algn="l"/>
                <a:tab pos="307975" algn="l"/>
              </a:tabLst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1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  <a:p>
            <a:pPr marL="212725">
              <a:lnSpc>
                <a:spcPts val="844"/>
              </a:lnSpc>
            </a:pPr>
            <a:r>
              <a:rPr dirty="0" sz="800" spc="65" i="1">
                <a:latin typeface="Times New Roman"/>
                <a:cs typeface="Times New Roman"/>
              </a:rPr>
              <a:t>x</a:t>
            </a:r>
            <a:r>
              <a:rPr dirty="0" sz="800" spc="65">
                <a:latin typeface="Arial"/>
                <a:cs typeface="Arial"/>
              </a:rPr>
              <a:t>→−</a:t>
            </a:r>
            <a:r>
              <a:rPr dirty="0" sz="800" spc="65">
                <a:latin typeface="Verdana"/>
                <a:cs typeface="Verdana"/>
              </a:rPr>
              <a:t>3</a:t>
            </a:r>
            <a:r>
              <a:rPr dirty="0" baseline="23148" sz="900" spc="97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  <a:p>
            <a:pPr marL="308610" indent="-295910">
              <a:lnSpc>
                <a:spcPts val="1205"/>
              </a:lnSpc>
              <a:spcBef>
                <a:spcPts val="745"/>
              </a:spcBef>
              <a:buAutoNum type="alphaLcParenR" startAt="4"/>
              <a:tabLst>
                <a:tab pos="308610" algn="l"/>
                <a:tab pos="309245" algn="l"/>
              </a:tabLst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15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  <a:p>
            <a:pPr marL="212725">
              <a:lnSpc>
                <a:spcPts val="844"/>
              </a:lnSpc>
            </a:pPr>
            <a:r>
              <a:rPr dirty="0" sz="800" spc="95" i="1">
                <a:latin typeface="Times New Roman"/>
                <a:cs typeface="Times New Roman"/>
              </a:rPr>
              <a:t>x</a:t>
            </a:r>
            <a:r>
              <a:rPr dirty="0" sz="800" spc="95">
                <a:latin typeface="Arial"/>
                <a:cs typeface="Arial"/>
              </a:rPr>
              <a:t>→−</a:t>
            </a:r>
            <a:r>
              <a:rPr dirty="0" sz="800" spc="95">
                <a:latin typeface="Verdana"/>
                <a:cs typeface="Verdana"/>
              </a:rPr>
              <a:t>3</a:t>
            </a:r>
            <a:r>
              <a:rPr dirty="0" baseline="23148" sz="900" spc="142">
                <a:latin typeface="Arial"/>
                <a:cs typeface="Arial"/>
              </a:rPr>
              <a:t>−</a:t>
            </a:r>
            <a:endParaRPr baseline="23148"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8211" y="1434324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798155"/>
            <a:ext cx="4073525" cy="7080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320" algn="l"/>
              </a:tabLst>
            </a:pPr>
            <a:r>
              <a:rPr dirty="0" sz="1200" spc="70">
                <a:latin typeface="Times New Roman"/>
                <a:cs typeface="Times New Roman"/>
              </a:rPr>
              <a:t>2.3	</a:t>
            </a:r>
            <a:r>
              <a:rPr dirty="0" sz="1200" spc="100">
                <a:latin typeface="Times New Roman"/>
                <a:cs typeface="Times New Roman"/>
              </a:rPr>
              <a:t>Calculating </a:t>
            </a:r>
            <a:r>
              <a:rPr dirty="0" sz="1200" spc="95">
                <a:latin typeface="Times New Roman"/>
                <a:cs typeface="Times New Roman"/>
              </a:rPr>
              <a:t>Limits Using </a:t>
            </a:r>
            <a:r>
              <a:rPr dirty="0" sz="1200" spc="135">
                <a:latin typeface="Times New Roman"/>
                <a:cs typeface="Times New Roman"/>
              </a:rPr>
              <a:t>the </a:t>
            </a:r>
            <a:r>
              <a:rPr dirty="0" sz="1200" spc="105">
                <a:latin typeface="Times New Roman"/>
                <a:cs typeface="Times New Roman"/>
              </a:rPr>
              <a:t>Limit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100" spc="-20">
                <a:latin typeface="Georgia"/>
                <a:cs typeface="Georgia"/>
              </a:rPr>
              <a:t>Recall:</a:t>
            </a:r>
            <a:r>
              <a:rPr dirty="0" sz="1100" spc="21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Notation</a:t>
            </a:r>
            <a:endParaRPr sz="1100">
              <a:latin typeface="Georgia"/>
              <a:cs typeface="Georgia"/>
            </a:endParaRPr>
          </a:p>
          <a:p>
            <a:pPr marL="243840">
              <a:lnSpc>
                <a:spcPct val="100000"/>
              </a:lnSpc>
              <a:spcBef>
                <a:spcPts val="305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45">
                <a:latin typeface="Georgia"/>
                <a:cs typeface="Georgia"/>
              </a:rPr>
              <a:t>means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65">
                <a:latin typeface="Times New Roman"/>
                <a:cs typeface="Times New Roman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DejaVu Serif"/>
                <a:cs typeface="DejaVu Serif"/>
              </a:rPr>
              <a:t>a</a:t>
            </a:r>
            <a:r>
              <a:rPr dirty="0" sz="1100" spc="-40">
                <a:latin typeface="Georgia"/>
                <a:cs typeface="Georgia"/>
              </a:rPr>
              <a:t>,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65">
                <a:latin typeface="Times New Roman"/>
                <a:cs typeface="Times New Roman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185">
                <a:latin typeface="Georgia"/>
                <a:cs typeface="Georgia"/>
              </a:rPr>
              <a:t> </a:t>
            </a:r>
            <a:r>
              <a:rPr dirty="0" sz="1100" spc="5">
                <a:latin typeface="DejaVu Serif"/>
                <a:cs typeface="DejaVu Serif"/>
              </a:rPr>
              <a:t>L</a:t>
            </a:r>
            <a:r>
              <a:rPr dirty="0" sz="1100" spc="5">
                <a:latin typeface="Georgia"/>
                <a:cs typeface="Georgia"/>
              </a:rPr>
              <a:t>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5586" y="3181626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4" y="1611768"/>
            <a:ext cx="4218305" cy="1641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5">
                <a:latin typeface="Georgia"/>
                <a:cs typeface="Georgia"/>
              </a:rPr>
              <a:t>Limits </a:t>
            </a:r>
            <a:r>
              <a:rPr dirty="0" sz="1100" spc="-35">
                <a:latin typeface="Georgia"/>
                <a:cs typeface="Georgia"/>
              </a:rPr>
              <a:t>have </a:t>
            </a:r>
            <a:r>
              <a:rPr dirty="0" sz="1100" spc="-20">
                <a:latin typeface="Georgia"/>
                <a:cs typeface="Georgia"/>
              </a:rPr>
              <a:t>certain </a:t>
            </a:r>
            <a:r>
              <a:rPr dirty="0" sz="1100" spc="-25">
                <a:latin typeface="Georgia"/>
                <a:cs typeface="Georgia"/>
              </a:rPr>
              <a:t>properties </a:t>
            </a:r>
            <a:r>
              <a:rPr dirty="0" sz="1100" spc="-35">
                <a:latin typeface="Georgia"/>
                <a:cs typeface="Georgia"/>
              </a:rPr>
              <a:t>which </a:t>
            </a:r>
            <a:r>
              <a:rPr dirty="0" sz="1100" spc="-45">
                <a:latin typeface="Georgia"/>
                <a:cs typeface="Georgia"/>
              </a:rPr>
              <a:t>make </a:t>
            </a:r>
            <a:r>
              <a:rPr dirty="0" sz="1100" spc="-25">
                <a:latin typeface="Georgia"/>
                <a:cs typeface="Georgia"/>
              </a:rPr>
              <a:t>them </a:t>
            </a:r>
            <a:r>
              <a:rPr dirty="0" sz="1100" spc="-20">
                <a:latin typeface="Georgia"/>
                <a:cs typeface="Georgia"/>
              </a:rPr>
              <a:t>easy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55">
                <a:latin typeface="Georgia"/>
                <a:cs typeface="Georgia"/>
              </a:rPr>
              <a:t> </a:t>
            </a:r>
            <a:r>
              <a:rPr dirty="0" sz="1100" spc="-40">
                <a:latin typeface="Georgia"/>
                <a:cs typeface="Georgia"/>
              </a:rPr>
              <a:t>work </a:t>
            </a:r>
            <a:r>
              <a:rPr dirty="0" sz="1100" spc="-10">
                <a:latin typeface="Georgia"/>
                <a:cs typeface="Georgia"/>
              </a:rPr>
              <a:t>with.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14">
                <a:latin typeface="Times New Roman"/>
                <a:cs typeface="Times New Roman"/>
              </a:rPr>
              <a:t>Properties: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30">
                <a:latin typeface="Georgia"/>
                <a:cs typeface="Georgia"/>
              </a:rPr>
              <a:t>Suppose</a:t>
            </a:r>
            <a:endParaRPr sz="1100">
              <a:latin typeface="Georgia"/>
              <a:cs typeface="Georgia"/>
            </a:endParaRPr>
          </a:p>
          <a:p>
            <a:pPr marL="2236470">
              <a:lnSpc>
                <a:spcPts val="1135"/>
              </a:lnSpc>
              <a:spcBef>
                <a:spcPts val="309"/>
              </a:spcBef>
            </a:pP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-35">
                <a:latin typeface="DejaVu Serif"/>
                <a:cs typeface="DejaVu Serif"/>
              </a:rPr>
              <a:t>g</a:t>
            </a:r>
            <a:r>
              <a:rPr dirty="0" sz="1100" spc="-35">
                <a:latin typeface="Georgia"/>
                <a:cs typeface="Georgia"/>
              </a:rPr>
              <a:t>(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3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55">
                <a:latin typeface="Georgia"/>
                <a:cs typeface="Georgia"/>
              </a:rPr>
              <a:t> </a:t>
            </a:r>
            <a:r>
              <a:rPr dirty="0" sz="1100" spc="35">
                <a:latin typeface="DejaVu Serif"/>
                <a:cs typeface="DejaVu Serif"/>
              </a:rPr>
              <a:t>K,</a:t>
            </a:r>
            <a:endParaRPr sz="1100">
              <a:latin typeface="DejaVu Serif"/>
              <a:cs typeface="DejaVu Serif"/>
            </a:endParaRPr>
          </a:p>
          <a:p>
            <a:pPr marL="2219960">
              <a:lnSpc>
                <a:spcPts val="775"/>
              </a:lnSpc>
              <a:tabLst>
                <a:tab pos="3355975" algn="l"/>
              </a:tabLst>
            </a:pPr>
            <a:r>
              <a:rPr dirty="0" sz="800" spc="70" i="1">
                <a:latin typeface="Times New Roman"/>
                <a:cs typeface="Times New Roman"/>
              </a:rPr>
              <a:t>x</a:t>
            </a:r>
            <a:r>
              <a:rPr dirty="0" sz="800" spc="70">
                <a:latin typeface="Arial"/>
                <a:cs typeface="Arial"/>
              </a:rPr>
              <a:t>→</a:t>
            </a:r>
            <a:r>
              <a:rPr dirty="0" sz="800" spc="70" i="1">
                <a:latin typeface="Times New Roman"/>
                <a:cs typeface="Times New Roman"/>
              </a:rPr>
              <a:t>a	x</a:t>
            </a:r>
            <a:r>
              <a:rPr dirty="0" sz="800" spc="70">
                <a:latin typeface="Arial"/>
                <a:cs typeface="Arial"/>
              </a:rPr>
              <a:t>→</a:t>
            </a:r>
            <a:r>
              <a:rPr dirty="0" sz="800" spc="70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100" spc="-25">
                <a:latin typeface="Georgia"/>
                <a:cs typeface="Georgia"/>
              </a:rPr>
              <a:t>then:</a:t>
            </a:r>
            <a:endParaRPr sz="1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35">
                <a:latin typeface="Georgia"/>
                <a:cs typeface="Georgia"/>
              </a:rPr>
              <a:t>1)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-240">
                <a:latin typeface="DejaVu Serif"/>
                <a:cs typeface="DejaVu Serif"/>
              </a:rPr>
              <a:t>b </a:t>
            </a:r>
            <a:r>
              <a:rPr dirty="0" sz="1100" spc="-50">
                <a:latin typeface="DejaVu Sans"/>
                <a:cs typeface="DejaVu Sans"/>
              </a:rPr>
              <a:t>·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240">
                <a:latin typeface="DejaVu Serif"/>
                <a:cs typeface="DejaVu Serif"/>
              </a:rPr>
              <a:t>b </a:t>
            </a:r>
            <a:r>
              <a:rPr dirty="0" sz="1100" spc="-50">
                <a:latin typeface="DejaVu Sans"/>
                <a:cs typeface="DejaVu Sans"/>
              </a:rPr>
              <a:t>·</a:t>
            </a:r>
            <a:r>
              <a:rPr dirty="0" sz="1100" spc="-114">
                <a:latin typeface="DejaVu Sans"/>
                <a:cs typeface="DejaVu Sans"/>
              </a:rPr>
              <a:t> 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5588" y="3502012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08" y="3381592"/>
            <a:ext cx="18065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5">
                <a:latin typeface="Georgia"/>
                <a:cs typeface="Georgia"/>
              </a:rPr>
              <a:t>2) lim </a:t>
            </a:r>
            <a:r>
              <a:rPr dirty="0" sz="1100" spc="30">
                <a:latin typeface="Georgia"/>
                <a:cs typeface="Georgia"/>
              </a:rPr>
              <a:t>[</a:t>
            </a:r>
            <a:r>
              <a:rPr dirty="0" sz="1100" spc="30">
                <a:latin typeface="DejaVu Serif"/>
                <a:cs typeface="DejaVu Serif"/>
              </a:rPr>
              <a:t>f</a:t>
            </a:r>
            <a:r>
              <a:rPr dirty="0" sz="1100" spc="30">
                <a:latin typeface="Georgia"/>
                <a:cs typeface="Georgia"/>
              </a:rPr>
              <a:t>(</a:t>
            </a:r>
            <a:r>
              <a:rPr dirty="0" sz="1100" spc="30">
                <a:latin typeface="DejaVu Serif"/>
                <a:cs typeface="DejaVu Serif"/>
              </a:rPr>
              <a:t>x</a:t>
            </a:r>
            <a:r>
              <a:rPr dirty="0" sz="1100" spc="30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± </a:t>
            </a:r>
            <a:r>
              <a:rPr dirty="0" sz="1100" spc="-50">
                <a:latin typeface="DejaVu Serif"/>
                <a:cs typeface="DejaVu Serif"/>
              </a:rPr>
              <a:t>g</a:t>
            </a:r>
            <a:r>
              <a:rPr dirty="0" sz="1100" spc="-50">
                <a:latin typeface="Georgia"/>
                <a:cs typeface="Georgia"/>
              </a:rPr>
              <a:t>(</a:t>
            </a:r>
            <a:r>
              <a:rPr dirty="0" sz="1100" spc="-50">
                <a:latin typeface="DejaVu Serif"/>
                <a:cs typeface="DejaVu Serif"/>
              </a:rPr>
              <a:t>x</a:t>
            </a:r>
            <a:r>
              <a:rPr dirty="0" sz="1100" spc="-50">
                <a:latin typeface="Georgia"/>
                <a:cs typeface="Georgia"/>
              </a:rPr>
              <a:t>)]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75">
                <a:latin typeface="DejaVu Sans"/>
                <a:cs typeface="DejaVu Sans"/>
              </a:rPr>
              <a:t>±</a:t>
            </a:r>
            <a:r>
              <a:rPr dirty="0" sz="1100" spc="-100">
                <a:latin typeface="DejaVu Sans"/>
                <a:cs typeface="DejaVu Sans"/>
              </a:rPr>
              <a:t> </a:t>
            </a:r>
            <a:r>
              <a:rPr dirty="0" sz="1100" spc="100">
                <a:latin typeface="DejaVu Serif"/>
                <a:cs typeface="DejaVu Serif"/>
              </a:rPr>
              <a:t>K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5588" y="3822395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08" y="3701975"/>
            <a:ext cx="18065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30">
                <a:latin typeface="Georgia"/>
                <a:cs typeface="Georgia"/>
              </a:rPr>
              <a:t>3)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30">
                <a:latin typeface="Georgia"/>
                <a:cs typeface="Georgia"/>
              </a:rPr>
              <a:t>[</a:t>
            </a:r>
            <a:r>
              <a:rPr dirty="0" sz="1100" spc="30">
                <a:latin typeface="DejaVu Serif"/>
                <a:cs typeface="DejaVu Serif"/>
              </a:rPr>
              <a:t>f</a:t>
            </a:r>
            <a:r>
              <a:rPr dirty="0" sz="1100" spc="30">
                <a:latin typeface="Georgia"/>
                <a:cs typeface="Georgia"/>
              </a:rPr>
              <a:t>(</a:t>
            </a:r>
            <a:r>
              <a:rPr dirty="0" sz="1100" spc="30">
                <a:latin typeface="DejaVu Serif"/>
                <a:cs typeface="DejaVu Serif"/>
              </a:rPr>
              <a:t>x</a:t>
            </a:r>
            <a:r>
              <a:rPr dirty="0" sz="1100" spc="30">
                <a:latin typeface="Georgia"/>
                <a:cs typeface="Georgia"/>
              </a:rPr>
              <a:t>) </a:t>
            </a:r>
            <a:r>
              <a:rPr dirty="0" sz="1100" spc="-75">
                <a:latin typeface="DejaVu Sans"/>
                <a:cs typeface="DejaVu Sans"/>
              </a:rPr>
              <a:t>× </a:t>
            </a:r>
            <a:r>
              <a:rPr dirty="0" sz="1100" spc="-50">
                <a:latin typeface="DejaVu Serif"/>
                <a:cs typeface="DejaVu Serif"/>
              </a:rPr>
              <a:t>g</a:t>
            </a:r>
            <a:r>
              <a:rPr dirty="0" sz="1100" spc="-50">
                <a:latin typeface="Georgia"/>
                <a:cs typeface="Georgia"/>
              </a:rPr>
              <a:t>(</a:t>
            </a:r>
            <a:r>
              <a:rPr dirty="0" sz="1100" spc="-50">
                <a:latin typeface="DejaVu Serif"/>
                <a:cs typeface="DejaVu Serif"/>
              </a:rPr>
              <a:t>x</a:t>
            </a:r>
            <a:r>
              <a:rPr dirty="0" sz="1100" spc="-50">
                <a:latin typeface="Georgia"/>
                <a:cs typeface="Georgia"/>
              </a:rPr>
              <a:t>)]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10">
                <a:latin typeface="DejaVu Serif"/>
                <a:cs typeface="DejaVu Serif"/>
              </a:rPr>
              <a:t>L </a:t>
            </a:r>
            <a:r>
              <a:rPr dirty="0" sz="1100" spc="-75">
                <a:latin typeface="DejaVu Sans"/>
                <a:cs typeface="DejaVu Sans"/>
              </a:rPr>
              <a:t>×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100">
                <a:latin typeface="DejaVu Serif"/>
                <a:cs typeface="DejaVu Serif"/>
              </a:rPr>
              <a:t>K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08" y="4126368"/>
            <a:ext cx="4267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0">
                <a:latin typeface="Georgia"/>
                <a:cs typeface="Georgia"/>
              </a:rPr>
              <a:t>4)</a:t>
            </a:r>
            <a:r>
              <a:rPr dirty="0" sz="1100" spc="11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5588" y="4246789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3848" y="3930917"/>
            <a:ext cx="831215" cy="19177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00330">
              <a:lnSpc>
                <a:spcPts val="550"/>
              </a:lnSpc>
              <a:spcBef>
                <a:spcPts val="640"/>
              </a:spcBef>
              <a:tabLst>
                <a:tab pos="385445" algn="l"/>
                <a:tab pos="658495" algn="l"/>
              </a:tabLst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1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220"/>
              </a:lnSpc>
              <a:tabLst>
                <a:tab pos="385445" algn="l"/>
              </a:tabLst>
            </a:pPr>
            <a:r>
              <a:rPr dirty="0" sz="1100" spc="-110">
                <a:latin typeface="Arial"/>
                <a:cs typeface="Arial"/>
              </a:rPr>
              <a:t>Σ	Σ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02088" y="4032641"/>
            <a:ext cx="6946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86740" algn="l"/>
              </a:tabLst>
            </a:pPr>
            <a:r>
              <a:rPr dirty="0" sz="1100" spc="240">
                <a:latin typeface="DejaVu Serif"/>
                <a:cs typeface="DejaVu Serif"/>
              </a:rPr>
              <a:t>f</a:t>
            </a:r>
            <a:r>
              <a:rPr dirty="0" sz="1100" spc="10">
                <a:latin typeface="Georgia"/>
                <a:cs typeface="Georgia"/>
              </a:rPr>
              <a:t>(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10">
                <a:latin typeface="Georgia"/>
                <a:cs typeface="Georgia"/>
              </a:rPr>
              <a:t>)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10">
                <a:latin typeface="DejaVu Serif"/>
                <a:cs typeface="DejaVu Serif"/>
              </a:rPr>
              <a:t>L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07908" y="4221352"/>
            <a:ext cx="6953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64515" algn="l"/>
              </a:tabLst>
            </a:pPr>
            <a:r>
              <a:rPr dirty="0" sz="1100" spc="-150">
                <a:latin typeface="DejaVu Serif"/>
                <a:cs typeface="DejaVu Serif"/>
              </a:rPr>
              <a:t>g</a:t>
            </a:r>
            <a:r>
              <a:rPr dirty="0" sz="1100" spc="10">
                <a:latin typeface="Georgia"/>
                <a:cs typeface="Georgia"/>
              </a:rPr>
              <a:t>(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10">
                <a:latin typeface="Georgia"/>
                <a:cs typeface="Georgia"/>
              </a:rPr>
              <a:t>)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100">
                <a:latin typeface="DejaVu Serif"/>
                <a:cs typeface="DejaVu Serif"/>
              </a:rPr>
              <a:t>K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98587" y="4126369"/>
            <a:ext cx="111950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62585" algn="l"/>
              </a:tabLst>
            </a:pPr>
            <a:r>
              <a:rPr dirty="0" sz="1100" spc="140">
                <a:latin typeface="Georgia"/>
                <a:cs typeface="Georgia"/>
              </a:rPr>
              <a:t>=	</a:t>
            </a:r>
            <a:r>
              <a:rPr dirty="0" sz="1100" spc="-40">
                <a:latin typeface="Georgia"/>
                <a:cs typeface="Georgia"/>
              </a:rPr>
              <a:t>when </a:t>
            </a:r>
            <a:r>
              <a:rPr dirty="0" sz="1100" spc="100">
                <a:latin typeface="DejaVu Serif"/>
                <a:cs typeface="DejaVu Serif"/>
              </a:rPr>
              <a:t>K </a:t>
            </a:r>
            <a:r>
              <a:rPr dirty="0" sz="1100" spc="65">
                <a:latin typeface="DejaVu Sans"/>
                <a:cs typeface="DejaVu Sans"/>
              </a:rPr>
              <a:t>ƒ</a:t>
            </a:r>
            <a:r>
              <a:rPr dirty="0" sz="1100" spc="65">
                <a:latin typeface="Georgia"/>
                <a:cs typeface="Georgia"/>
              </a:rPr>
              <a:t>=</a:t>
            </a:r>
            <a:r>
              <a:rPr dirty="0" sz="1100" spc="20">
                <a:latin typeface="Georgia"/>
                <a:cs typeface="Georgia"/>
              </a:rPr>
              <a:t> </a:t>
            </a:r>
            <a:r>
              <a:rPr dirty="0" sz="1100" spc="-445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5582" y="4612321"/>
            <a:ext cx="25082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45" i="1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3102" y="4491901"/>
            <a:ext cx="12287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5">
                <a:latin typeface="Georgia"/>
                <a:cs typeface="Georgia"/>
              </a:rPr>
              <a:t>5)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20">
                <a:latin typeface="Georgia"/>
                <a:cs typeface="Georgia"/>
              </a:rPr>
              <a:t>[</a:t>
            </a:r>
            <a:r>
              <a:rPr dirty="0" sz="1100" spc="20">
                <a:latin typeface="DejaVu Serif"/>
                <a:cs typeface="DejaVu Serif"/>
              </a:rPr>
              <a:t>f</a:t>
            </a:r>
            <a:r>
              <a:rPr dirty="0" sz="1100" spc="20">
                <a:latin typeface="Georgia"/>
                <a:cs typeface="Georgia"/>
              </a:rPr>
              <a:t>(</a:t>
            </a:r>
            <a:r>
              <a:rPr dirty="0" sz="1100" spc="20">
                <a:latin typeface="DejaVu Serif"/>
                <a:cs typeface="DejaVu Serif"/>
              </a:rPr>
              <a:t>x</a:t>
            </a:r>
            <a:r>
              <a:rPr dirty="0" sz="1100" spc="20">
                <a:latin typeface="Georgia"/>
                <a:cs typeface="Georgia"/>
              </a:rPr>
              <a:t>)]</a:t>
            </a:r>
            <a:r>
              <a:rPr dirty="0" baseline="34722" sz="1200" spc="30" i="1">
                <a:latin typeface="Times New Roman"/>
                <a:cs typeface="Times New Roman"/>
              </a:rPr>
              <a:t>n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-120">
                <a:latin typeface="Georgia"/>
                <a:cs typeface="Georgia"/>
              </a:rPr>
              <a:t> </a:t>
            </a:r>
            <a:r>
              <a:rPr dirty="0" sz="1100" spc="60">
                <a:latin typeface="DejaVu Serif"/>
                <a:cs typeface="DejaVu Serif"/>
              </a:rPr>
              <a:t>L</a:t>
            </a:r>
            <a:r>
              <a:rPr dirty="0" baseline="31250" sz="1200" spc="89" i="1">
                <a:latin typeface="Times New Roman"/>
                <a:cs typeface="Times New Roman"/>
              </a:rPr>
              <a:t>n</a:t>
            </a:r>
            <a:endParaRPr baseline="31250"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102" y="4941669"/>
            <a:ext cx="483108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0">
                <a:latin typeface="Georgia"/>
                <a:cs typeface="Georgia"/>
              </a:rPr>
              <a:t>We </a:t>
            </a:r>
            <a:r>
              <a:rPr dirty="0" sz="1100" spc="-25">
                <a:latin typeface="Georgia"/>
                <a:cs typeface="Georgia"/>
              </a:rPr>
              <a:t>can </a:t>
            </a:r>
            <a:r>
              <a:rPr dirty="0" sz="1100" spc="-45">
                <a:latin typeface="Georgia"/>
                <a:cs typeface="Georgia"/>
              </a:rPr>
              <a:t>use </a:t>
            </a:r>
            <a:r>
              <a:rPr dirty="0" sz="1100" spc="-30">
                <a:latin typeface="Georgia"/>
                <a:cs typeface="Georgia"/>
              </a:rPr>
              <a:t>these </a:t>
            </a:r>
            <a:r>
              <a:rPr dirty="0" sz="1100" spc="-25">
                <a:latin typeface="Georgia"/>
                <a:cs typeface="Georgia"/>
              </a:rPr>
              <a:t>properties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30">
                <a:latin typeface="Georgia"/>
                <a:cs typeface="Georgia"/>
              </a:rPr>
              <a:t>help </a:t>
            </a:r>
            <a:r>
              <a:rPr dirty="0" sz="1100" spc="-40">
                <a:latin typeface="Georgia"/>
                <a:cs typeface="Georgia"/>
              </a:rPr>
              <a:t>us </a:t>
            </a:r>
            <a:r>
              <a:rPr dirty="0" sz="1100" spc="-35">
                <a:latin typeface="Georgia"/>
                <a:cs typeface="Georgia"/>
              </a:rPr>
              <a:t>solve </a:t>
            </a:r>
            <a:r>
              <a:rPr dirty="0" sz="1100" spc="-20">
                <a:latin typeface="Georgia"/>
                <a:cs typeface="Georgia"/>
              </a:rPr>
              <a:t>limits </a:t>
            </a:r>
            <a:r>
              <a:rPr dirty="0" sz="1100" spc="-5">
                <a:latin typeface="Georgia"/>
                <a:cs typeface="Georgia"/>
              </a:rPr>
              <a:t>analytically </a:t>
            </a:r>
            <a:r>
              <a:rPr dirty="0" sz="1100" spc="-25">
                <a:latin typeface="Georgia"/>
                <a:cs typeface="Georgia"/>
              </a:rPr>
              <a:t>(using</a:t>
            </a:r>
            <a:r>
              <a:rPr dirty="0" sz="1100" spc="11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algebra).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3102" y="5262055"/>
            <a:ext cx="205930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2.3.1.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31250" sz="1200" spc="-67">
                <a:latin typeface="Verdana"/>
                <a:cs typeface="Verdana"/>
              </a:rPr>
              <a:t>2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5">
                <a:latin typeface="Georgia"/>
                <a:cs typeface="Georgia"/>
              </a:rPr>
              <a:t>7</a:t>
            </a:r>
            <a:r>
              <a:rPr dirty="0" sz="1100" spc="-5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40">
                <a:latin typeface="Georgia"/>
                <a:cs typeface="Georgia"/>
              </a:rPr>
              <a:t> </a:t>
            </a:r>
            <a:r>
              <a:rPr dirty="0" sz="1100" spc="-70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3086" y="5334104"/>
            <a:ext cx="6426835" cy="85344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105535">
              <a:lnSpc>
                <a:spcPct val="100000"/>
              </a:lnSpc>
              <a:spcBef>
                <a:spcPts val="515"/>
              </a:spcBef>
            </a:pPr>
            <a:r>
              <a:rPr dirty="0" sz="800" spc="25" i="1">
                <a:latin typeface="Times New Roman"/>
                <a:cs typeface="Times New Roman"/>
              </a:rPr>
              <a:t>x</a:t>
            </a:r>
            <a:r>
              <a:rPr dirty="0" sz="800" spc="25">
                <a:latin typeface="Arial"/>
                <a:cs typeface="Arial"/>
              </a:rPr>
              <a:t>→</a:t>
            </a:r>
            <a:r>
              <a:rPr dirty="0" sz="800" spc="25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  <a:p>
            <a:pPr marL="12700" marR="5080" indent="214629">
              <a:lnSpc>
                <a:spcPct val="123200"/>
              </a:lnSpc>
              <a:spcBef>
                <a:spcPts val="265"/>
              </a:spcBef>
            </a:pPr>
            <a:r>
              <a:rPr dirty="0" sz="1100" spc="140">
                <a:latin typeface="Times New Roman"/>
                <a:cs typeface="Times New Roman"/>
              </a:rPr>
              <a:t>EVERY </a:t>
            </a:r>
            <a:r>
              <a:rPr dirty="0" sz="1100" spc="-25">
                <a:latin typeface="Georgia"/>
                <a:cs typeface="Georgia"/>
              </a:rPr>
              <a:t>time </a:t>
            </a:r>
            <a:r>
              <a:rPr dirty="0" sz="1100" spc="-30">
                <a:latin typeface="Georgia"/>
                <a:cs typeface="Georgia"/>
              </a:rPr>
              <a:t>you </a:t>
            </a:r>
            <a:r>
              <a:rPr dirty="0" sz="1100" spc="-10">
                <a:latin typeface="Georgia"/>
                <a:cs typeface="Georgia"/>
              </a:rPr>
              <a:t>get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10">
                <a:latin typeface="Georgia"/>
                <a:cs typeface="Georgia"/>
              </a:rPr>
              <a:t>a </a:t>
            </a:r>
            <a:r>
              <a:rPr dirty="0" sz="1100" spc="-15">
                <a:latin typeface="Georgia"/>
                <a:cs typeface="Georgia"/>
              </a:rPr>
              <a:t>limit </a:t>
            </a:r>
            <a:r>
              <a:rPr dirty="0" sz="1100" spc="-35">
                <a:latin typeface="Georgia"/>
                <a:cs typeface="Georgia"/>
              </a:rPr>
              <a:t>problem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5">
                <a:latin typeface="Georgia"/>
                <a:cs typeface="Georgia"/>
              </a:rPr>
              <a:t>first </a:t>
            </a:r>
            <a:r>
              <a:rPr dirty="0" sz="1100" spc="-15">
                <a:latin typeface="Georgia"/>
                <a:cs typeface="Georgia"/>
              </a:rPr>
              <a:t>thing </a:t>
            </a:r>
            <a:r>
              <a:rPr dirty="0" sz="1100" spc="-30">
                <a:latin typeface="Georgia"/>
                <a:cs typeface="Georgia"/>
              </a:rPr>
              <a:t>you </a:t>
            </a:r>
            <a:r>
              <a:rPr dirty="0" sz="1100" spc="-25">
                <a:latin typeface="Georgia"/>
                <a:cs typeface="Georgia"/>
              </a:rPr>
              <a:t>always </a:t>
            </a:r>
            <a:r>
              <a:rPr dirty="0" sz="1100" spc="-30">
                <a:latin typeface="Georgia"/>
                <a:cs typeface="Georgia"/>
              </a:rPr>
              <a:t>want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20">
                <a:latin typeface="Georgia"/>
                <a:cs typeface="Georgia"/>
              </a:rPr>
              <a:t>plug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30">
                <a:latin typeface="Georgia"/>
                <a:cs typeface="Georgia"/>
              </a:rPr>
              <a:t>value 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30">
                <a:latin typeface="Georgia"/>
                <a:cs typeface="Georgia"/>
              </a:rPr>
              <a:t>you are</a:t>
            </a:r>
            <a:r>
              <a:rPr dirty="0" sz="1100" spc="7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given.</a:t>
            </a:r>
            <a:endParaRPr sz="1100">
              <a:latin typeface="Georgia"/>
              <a:cs typeface="Georgia"/>
            </a:endParaRPr>
          </a:p>
          <a:p>
            <a:pPr algn="ctr" marR="4079875">
              <a:lnSpc>
                <a:spcPct val="100000"/>
              </a:lnSpc>
              <a:spcBef>
                <a:spcPts val="305"/>
              </a:spcBef>
            </a:pPr>
            <a:r>
              <a:rPr dirty="0" sz="1100" spc="17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1: </a:t>
            </a:r>
            <a:r>
              <a:rPr dirty="0" sz="1100" spc="-10">
                <a:latin typeface="Georgia"/>
                <a:cs typeface="Georgia"/>
              </a:rPr>
              <a:t>Always </a:t>
            </a:r>
            <a:r>
              <a:rPr dirty="0" sz="1100" spc="-20">
                <a:latin typeface="Georgia"/>
                <a:cs typeface="Georgia"/>
              </a:rPr>
              <a:t>plug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325">
                <a:latin typeface="DejaVu Serif"/>
                <a:cs typeface="DejaVu Serif"/>
              </a:rPr>
              <a:t> </a:t>
            </a:r>
            <a:r>
              <a:rPr dirty="0" sz="1100" spc="-25">
                <a:latin typeface="Georgia"/>
                <a:cs typeface="Georgia"/>
              </a:rPr>
              <a:t>value.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088" y="6293267"/>
            <a:ext cx="5207635" cy="7880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27329">
              <a:lnSpc>
                <a:spcPct val="100000"/>
              </a:lnSpc>
              <a:spcBef>
                <a:spcPts val="90"/>
              </a:spcBef>
            </a:pPr>
            <a:r>
              <a:rPr dirty="0" sz="1100" spc="45">
                <a:latin typeface="DejaVu Serif"/>
                <a:cs typeface="DejaVu Serif"/>
              </a:rPr>
              <a:t>f</a:t>
            </a:r>
            <a:r>
              <a:rPr dirty="0" sz="1100" spc="45">
                <a:latin typeface="Georgia"/>
                <a:cs typeface="Georgia"/>
              </a:rPr>
              <a:t>(2) </a:t>
            </a:r>
            <a:r>
              <a:rPr dirty="0" sz="1100" spc="140">
                <a:latin typeface="Georgia"/>
                <a:cs typeface="Georgia"/>
              </a:rPr>
              <a:t>= </a:t>
            </a:r>
            <a:r>
              <a:rPr dirty="0" sz="1100" spc="-80">
                <a:latin typeface="Georgia"/>
                <a:cs typeface="Georgia"/>
              </a:rPr>
              <a:t>4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5">
                <a:latin typeface="Georgia"/>
                <a:cs typeface="Georgia"/>
              </a:rPr>
              <a:t>14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140">
                <a:latin typeface="Georgia"/>
                <a:cs typeface="Georgia"/>
              </a:rPr>
              <a:t>=</a:t>
            </a:r>
            <a:r>
              <a:rPr dirty="0" sz="1100" spc="65">
                <a:latin typeface="Georgia"/>
                <a:cs typeface="Georgia"/>
              </a:rPr>
              <a:t> </a:t>
            </a:r>
            <a:r>
              <a:rPr dirty="0" sz="1100" spc="-105">
                <a:latin typeface="Georgia"/>
                <a:cs typeface="Georgia"/>
              </a:rPr>
              <a:t>20</a:t>
            </a:r>
            <a:endParaRPr sz="1100">
              <a:latin typeface="Georgia"/>
              <a:cs typeface="Georgia"/>
            </a:endParaRPr>
          </a:p>
          <a:p>
            <a:pPr marL="12700" marR="5080">
              <a:lnSpc>
                <a:spcPct val="177700"/>
              </a:lnSpc>
            </a:pPr>
            <a:r>
              <a:rPr dirty="0" sz="1100" spc="-30">
                <a:latin typeface="Georgia"/>
                <a:cs typeface="Georgia"/>
              </a:rPr>
              <a:t>If you </a:t>
            </a:r>
            <a:r>
              <a:rPr dirty="0" sz="1100" spc="-10">
                <a:latin typeface="Georgia"/>
                <a:cs typeface="Georgia"/>
              </a:rPr>
              <a:t>get a </a:t>
            </a:r>
            <a:r>
              <a:rPr dirty="0" sz="1100" spc="-40">
                <a:latin typeface="Georgia"/>
                <a:cs typeface="Georgia"/>
              </a:rPr>
              <a:t>number,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 spc="-35">
                <a:latin typeface="Georgia"/>
                <a:cs typeface="Georgia"/>
              </a:rPr>
              <a:t>in </a:t>
            </a:r>
            <a:r>
              <a:rPr dirty="0" sz="1100" spc="-15">
                <a:latin typeface="Georgia"/>
                <a:cs typeface="Georgia"/>
              </a:rPr>
              <a:t>this </a:t>
            </a:r>
            <a:r>
              <a:rPr dirty="0" sz="1100" spc="-25">
                <a:latin typeface="Georgia"/>
                <a:cs typeface="Georgia"/>
              </a:rPr>
              <a:t>case, then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problem is done. </a:t>
            </a:r>
            <a:r>
              <a:rPr dirty="0" sz="1100" spc="-55">
                <a:latin typeface="Georgia"/>
                <a:cs typeface="Georgia"/>
              </a:rPr>
              <a:t>Here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40">
                <a:latin typeface="Georgia"/>
                <a:cs typeface="Georgia"/>
              </a:rPr>
              <a:t>answer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70">
                <a:latin typeface="Georgia"/>
                <a:cs typeface="Georgia"/>
              </a:rPr>
              <a:t>20.  </a:t>
            </a:r>
            <a:r>
              <a:rPr dirty="0" sz="1100" spc="10">
                <a:latin typeface="Georgia"/>
                <a:cs typeface="Georgia"/>
              </a:rPr>
              <a:t>As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65">
                <a:latin typeface="Times New Roman"/>
                <a:cs typeface="Times New Roman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35">
                <a:latin typeface="Georgia"/>
                <a:cs typeface="Georgia"/>
              </a:rPr>
              <a:t>2, </a:t>
            </a:r>
            <a:r>
              <a:rPr dirty="0" sz="1100" spc="-45">
                <a:latin typeface="DejaVu Serif"/>
                <a:cs typeface="DejaVu Serif"/>
              </a:rPr>
              <a:t>x</a:t>
            </a:r>
            <a:r>
              <a:rPr dirty="0" baseline="27777" sz="1200" spc="-67">
                <a:latin typeface="Verdana"/>
                <a:cs typeface="Verdana"/>
              </a:rPr>
              <a:t>2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5">
                <a:latin typeface="Georgia"/>
                <a:cs typeface="Georgia"/>
              </a:rPr>
              <a:t>7</a:t>
            </a:r>
            <a:r>
              <a:rPr dirty="0" sz="1100" spc="-5">
                <a:latin typeface="DejaVu Serif"/>
                <a:cs typeface="DejaVu Serif"/>
              </a:rPr>
              <a:t>x </a:t>
            </a:r>
            <a:r>
              <a:rPr dirty="0" sz="1100" spc="140">
                <a:latin typeface="Georgia"/>
                <a:cs typeface="Georgia"/>
              </a:rPr>
              <a:t>+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0">
                <a:latin typeface="Georgia"/>
                <a:cs typeface="Georgia"/>
              </a:rPr>
              <a:t>gets </a:t>
            </a:r>
            <a:r>
              <a:rPr dirty="0" sz="1100" spc="65">
                <a:latin typeface="Times New Roman"/>
                <a:cs typeface="Times New Roman"/>
              </a:rPr>
              <a:t>close </a:t>
            </a:r>
            <a:r>
              <a:rPr dirty="0" sz="1100" spc="-5">
                <a:latin typeface="Georgia"/>
                <a:cs typeface="Georgia"/>
              </a:rPr>
              <a:t>to</a:t>
            </a:r>
            <a:r>
              <a:rPr dirty="0" sz="1100" spc="45">
                <a:latin typeface="Georgia"/>
                <a:cs typeface="Georgia"/>
              </a:rPr>
              <a:t> </a:t>
            </a:r>
            <a:r>
              <a:rPr dirty="0" sz="1100" spc="-105">
                <a:latin typeface="Georgia"/>
                <a:cs typeface="Georgia"/>
              </a:rPr>
              <a:t>20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3091" y="7251903"/>
            <a:ext cx="13677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2.3.2.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09843" y="7158177"/>
            <a:ext cx="72136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5">
                <a:latin typeface="Georgia"/>
                <a:cs typeface="Georgia"/>
              </a:rPr>
              <a:t>2</a:t>
            </a:r>
            <a:r>
              <a:rPr dirty="0" sz="1100" spc="-55">
                <a:latin typeface="DejaVu Serif"/>
                <a:cs typeface="DejaVu Serif"/>
              </a:rPr>
              <a:t>x</a:t>
            </a:r>
            <a:r>
              <a:rPr dirty="0" baseline="27777" sz="1200" spc="-82">
                <a:latin typeface="Verdana"/>
                <a:cs typeface="Verdana"/>
              </a:rPr>
              <a:t>2 </a:t>
            </a:r>
            <a:r>
              <a:rPr dirty="0" sz="1100" spc="-75">
                <a:latin typeface="DejaVu Sans"/>
                <a:cs typeface="DejaVu Sans"/>
              </a:rPr>
              <a:t>−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265">
                <a:latin typeface="DejaVu Sans"/>
                <a:cs typeface="DejaVu Sans"/>
              </a:rPr>
              <a:t> </a:t>
            </a:r>
            <a:r>
              <a:rPr dirty="0" sz="1100" spc="-65">
                <a:latin typeface="Georgia"/>
                <a:cs typeface="Georgia"/>
              </a:rPr>
              <a:t>3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122551" y="7368451"/>
            <a:ext cx="695960" cy="0"/>
          </a:xfrm>
          <a:custGeom>
            <a:avLst/>
            <a:gdLst/>
            <a:ahLst/>
            <a:cxnLst/>
            <a:rect l="l" t="t" r="r" b="b"/>
            <a:pathLst>
              <a:path w="695960" h="0">
                <a:moveTo>
                  <a:pt x="0" y="0"/>
                </a:moveTo>
                <a:lnTo>
                  <a:pt x="695744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766026" y="7346885"/>
            <a:ext cx="8763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44830" algn="l"/>
              </a:tabLst>
            </a:pPr>
            <a:r>
              <a:rPr dirty="0" baseline="3472" sz="1200" spc="97" i="1">
                <a:latin typeface="Times New Roman"/>
                <a:cs typeface="Times New Roman"/>
              </a:rPr>
              <a:t>x</a:t>
            </a:r>
            <a:r>
              <a:rPr dirty="0" baseline="3472" sz="1200" spc="97">
                <a:latin typeface="Arial"/>
                <a:cs typeface="Arial"/>
              </a:rPr>
              <a:t>→−</a:t>
            </a:r>
            <a:r>
              <a:rPr dirty="0" baseline="3472" sz="1200" spc="97">
                <a:latin typeface="Verdana"/>
                <a:cs typeface="Verdana"/>
              </a:rPr>
              <a:t>1	</a:t>
            </a:r>
            <a:r>
              <a:rPr dirty="0" sz="1100">
                <a:latin typeface="DejaVu Serif"/>
                <a:cs typeface="DejaVu Serif"/>
              </a:rPr>
              <a:t>x</a:t>
            </a:r>
            <a:r>
              <a:rPr dirty="0" sz="1100" spc="-150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65">
                <a:latin typeface="Georgia"/>
                <a:cs typeface="Georgia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3097" y="7791742"/>
            <a:ext cx="14935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7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1: </a:t>
            </a:r>
            <a:r>
              <a:rPr dirty="0" sz="1100">
                <a:latin typeface="Georgia"/>
                <a:cs typeface="Georgia"/>
              </a:rPr>
              <a:t>Plug </a:t>
            </a:r>
            <a:r>
              <a:rPr dirty="0" sz="1100" spc="-35">
                <a:latin typeface="Georgia"/>
                <a:cs typeface="Georgia"/>
              </a:rPr>
              <a:t>in for</a:t>
            </a:r>
            <a:r>
              <a:rPr dirty="0" sz="1100" spc="155">
                <a:latin typeface="Georgia"/>
                <a:cs typeface="Georgia"/>
              </a:rPr>
              <a:t> </a:t>
            </a:r>
            <a:r>
              <a:rPr dirty="0" sz="1100" spc="-20">
                <a:latin typeface="DejaVu Serif"/>
                <a:cs typeface="DejaVu Serif"/>
              </a:rPr>
              <a:t>x</a:t>
            </a:r>
            <a:r>
              <a:rPr dirty="0" sz="1100" spc="-20">
                <a:latin typeface="Georgia"/>
                <a:cs typeface="Georgia"/>
              </a:rPr>
              <a:t>: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230678" y="7908404"/>
            <a:ext cx="1107440" cy="0"/>
          </a:xfrm>
          <a:custGeom>
            <a:avLst/>
            <a:gdLst/>
            <a:ahLst/>
            <a:cxnLst/>
            <a:rect l="l" t="t" r="r" b="b"/>
            <a:pathLst>
              <a:path w="1107439" h="0">
                <a:moveTo>
                  <a:pt x="0" y="0"/>
                </a:moveTo>
                <a:lnTo>
                  <a:pt x="1106995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509672" y="7886838"/>
            <a:ext cx="5492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Georgia"/>
                <a:cs typeface="Georgia"/>
              </a:rPr>
              <a:t>(</a:t>
            </a:r>
            <a:r>
              <a:rPr dirty="0" sz="1100">
                <a:latin typeface="DejaVu Sans"/>
                <a:cs typeface="DejaVu Sans"/>
              </a:rPr>
              <a:t>−</a:t>
            </a:r>
            <a:r>
              <a:rPr dirty="0" sz="1100">
                <a:latin typeface="Georgia"/>
                <a:cs typeface="Georgia"/>
              </a:rPr>
              <a:t>1)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120">
                <a:latin typeface="Georgia"/>
                <a:cs typeface="Georgia"/>
              </a:rPr>
              <a:t> </a:t>
            </a:r>
            <a:r>
              <a:rPr dirty="0" sz="1100" spc="70">
                <a:latin typeface="Georgia"/>
                <a:cs typeface="Georgia"/>
              </a:rPr>
              <a:t>1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78466" y="7791742"/>
            <a:ext cx="1333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552672" y="7908404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217978" y="7685046"/>
            <a:ext cx="1416685" cy="393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66395">
              <a:lnSpc>
                <a:spcPts val="530"/>
              </a:lnSpc>
              <a:spcBef>
                <a:spcPts val="95"/>
              </a:spcBef>
            </a:pPr>
            <a:r>
              <a:rPr dirty="0" sz="800" spc="-90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  <a:p>
            <a:pPr algn="r" marR="5080">
              <a:lnSpc>
                <a:spcPts val="890"/>
              </a:lnSpc>
              <a:tabLst>
                <a:tab pos="1321435" algn="l"/>
              </a:tabLst>
            </a:pPr>
            <a:r>
              <a:rPr dirty="0" sz="1100" spc="-75">
                <a:latin typeface="Georgia"/>
                <a:cs typeface="Georgia"/>
              </a:rPr>
              <a:t>2</a:t>
            </a:r>
            <a:r>
              <a:rPr dirty="0" sz="1100" spc="10">
                <a:latin typeface="Georgia"/>
                <a:cs typeface="Georgia"/>
              </a:rPr>
              <a:t>(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10">
                <a:latin typeface="Georgia"/>
                <a:cs typeface="Georgia"/>
              </a:rPr>
              <a:t>)</a:t>
            </a:r>
            <a:r>
              <a:rPr dirty="0" sz="1100">
                <a:latin typeface="Georgia"/>
                <a:cs typeface="Georgia"/>
              </a:rPr>
              <a:t>  </a:t>
            </a:r>
            <a:r>
              <a:rPr dirty="0" sz="1100" spc="-80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10">
                <a:latin typeface="Georgia"/>
                <a:cs typeface="Georgia"/>
              </a:rPr>
              <a:t>(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65">
                <a:latin typeface="Georgia"/>
                <a:cs typeface="Georgia"/>
              </a:rPr>
              <a:t>1</a:t>
            </a:r>
            <a:r>
              <a:rPr dirty="0" sz="1100" spc="10">
                <a:latin typeface="Georgia"/>
                <a:cs typeface="Georgia"/>
              </a:rPr>
              <a:t>)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-65">
                <a:latin typeface="Georgia"/>
                <a:cs typeface="Georgia"/>
              </a:rPr>
              <a:t>3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  <a:p>
            <a:pPr algn="r" marR="5080">
              <a:lnSpc>
                <a:spcPct val="100000"/>
              </a:lnSpc>
              <a:spcBef>
                <a:spcPts val="165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12670" y="8114868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425363" y="832514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412663" y="8303576"/>
            <a:ext cx="952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38" name="object 38"/>
          <p:cNvSpPr txBox="1"/>
          <p:nvPr/>
        </p:nvSpPr>
        <p:spPr>
          <a:xfrm>
            <a:off x="673100" y="8208595"/>
            <a:ext cx="642620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836160" algn="l"/>
              </a:tabLst>
            </a:pPr>
            <a:r>
              <a:rPr dirty="0" sz="1100" spc="-55">
                <a:latin typeface="Georgia"/>
                <a:cs typeface="Georgia"/>
              </a:rPr>
              <a:t>Here  we  </a:t>
            </a:r>
            <a:r>
              <a:rPr dirty="0" sz="1100" spc="-5">
                <a:latin typeface="Georgia"/>
                <a:cs typeface="Georgia"/>
              </a:rPr>
              <a:t>didn’t </a:t>
            </a:r>
            <a:r>
              <a:rPr dirty="0" sz="1100" spc="-10">
                <a:latin typeface="Georgia"/>
                <a:cs typeface="Georgia"/>
              </a:rPr>
              <a:t>get a </a:t>
            </a:r>
            <a:r>
              <a:rPr dirty="0" sz="1100" spc="-45">
                <a:latin typeface="Georgia"/>
                <a:cs typeface="Georgia"/>
              </a:rPr>
              <a:t>number  </a:t>
            </a:r>
            <a:r>
              <a:rPr dirty="0" sz="1100">
                <a:latin typeface="Georgia"/>
                <a:cs typeface="Georgia"/>
              </a:rPr>
              <a:t>but </a:t>
            </a:r>
            <a:r>
              <a:rPr dirty="0" sz="1100" spc="-20">
                <a:latin typeface="Georgia"/>
                <a:cs typeface="Georgia"/>
              </a:rPr>
              <a:t>rather  </a:t>
            </a:r>
            <a:r>
              <a:rPr dirty="0" sz="1100" spc="-30">
                <a:latin typeface="Georgia"/>
                <a:cs typeface="Georgia"/>
              </a:rPr>
              <a:t>an  </a:t>
            </a:r>
            <a:r>
              <a:rPr dirty="0" sz="1100" spc="-40">
                <a:latin typeface="Georgia"/>
                <a:cs typeface="Georgia"/>
              </a:rPr>
              <a:t>undefined  </a:t>
            </a:r>
            <a:r>
              <a:rPr dirty="0" sz="1100" spc="-35">
                <a:latin typeface="Georgia"/>
                <a:cs typeface="Georgia"/>
              </a:rPr>
              <a:t>expression 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125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135">
                <a:latin typeface="Georgia"/>
                <a:cs typeface="Georgia"/>
              </a:rPr>
              <a:t> </a:t>
            </a:r>
            <a:r>
              <a:rPr dirty="0" sz="1100" spc="-45">
                <a:latin typeface="Georgia"/>
                <a:cs typeface="Georgia"/>
              </a:rPr>
              <a:t>form	</a:t>
            </a:r>
            <a:r>
              <a:rPr dirty="0" sz="1100" spc="5">
                <a:latin typeface="Georgia"/>
                <a:cs typeface="Georgia"/>
              </a:rPr>
              <a:t>. </a:t>
            </a:r>
            <a:r>
              <a:rPr dirty="0" sz="1100">
                <a:latin typeface="Georgia"/>
                <a:cs typeface="Georgia"/>
              </a:rPr>
              <a:t>This </a:t>
            </a:r>
            <a:r>
              <a:rPr dirty="0" sz="1100" spc="-45">
                <a:latin typeface="Georgia"/>
                <a:cs typeface="Georgia"/>
              </a:rPr>
              <a:t>means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55">
                <a:latin typeface="Georgia"/>
                <a:cs typeface="Georgia"/>
              </a:rPr>
              <a:t>we</a:t>
            </a:r>
            <a:r>
              <a:rPr dirty="0" sz="1100" spc="80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can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3097" y="8415018"/>
            <a:ext cx="30803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20">
                <a:latin typeface="Georgia"/>
                <a:cs typeface="Georgia"/>
              </a:rPr>
              <a:t>algebra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25">
                <a:latin typeface="Georgia"/>
                <a:cs typeface="Georgia"/>
              </a:rPr>
              <a:t>cancel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50">
                <a:latin typeface="Georgia"/>
                <a:cs typeface="Georgia"/>
              </a:rPr>
              <a:t>common</a:t>
            </a:r>
            <a:r>
              <a:rPr dirty="0" sz="1100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factors.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811439"/>
            <a:ext cx="23075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2: </a:t>
            </a:r>
            <a:r>
              <a:rPr dirty="0" sz="1100" spc="-20">
                <a:latin typeface="Georgia"/>
                <a:cs typeface="Georgia"/>
              </a:rPr>
              <a:t>Do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20">
                <a:latin typeface="Georgia"/>
                <a:cs typeface="Georgia"/>
              </a:rPr>
              <a:t>algebra </a:t>
            </a:r>
            <a:r>
              <a:rPr dirty="0" sz="1100" spc="-30">
                <a:latin typeface="Georgia"/>
                <a:cs typeface="Georgia"/>
              </a:rPr>
              <a:t>and</a:t>
            </a:r>
            <a:r>
              <a:rPr dirty="0" sz="1100" spc="185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cancel.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6034" y="3482008"/>
            <a:ext cx="24765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0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26186" y="3153789"/>
            <a:ext cx="84455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6884" algn="l"/>
                <a:tab pos="614680" algn="l"/>
              </a:tabLst>
            </a:pPr>
            <a:r>
              <a:rPr dirty="0" sz="1100" spc="204">
                <a:latin typeface="DejaVu Sans"/>
                <a:cs typeface="DejaVu Sans"/>
              </a:rPr>
              <a:t>√</a:t>
            </a:r>
            <a:r>
              <a:rPr dirty="0" u="sng" sz="1100" spc="204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	</a:t>
            </a:r>
            <a:r>
              <a:rPr dirty="0" sz="1100" spc="204">
                <a:latin typeface="DejaVu Sans"/>
                <a:cs typeface="DejaVu Sans"/>
              </a:rPr>
              <a:t>	</a:t>
            </a:r>
            <a:r>
              <a:rPr dirty="0" baseline="2525" sz="1650" spc="307">
                <a:latin typeface="DejaVu Sans"/>
                <a:cs typeface="DejaVu Sans"/>
              </a:rPr>
              <a:t>√</a:t>
            </a:r>
            <a:r>
              <a:rPr dirty="0" u="sng" baseline="2525" sz="1650" spc="3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spc="-4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baseline="2525"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3262717"/>
            <a:ext cx="2165985" cy="2857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365250">
              <a:lnSpc>
                <a:spcPts val="1030"/>
              </a:lnSpc>
              <a:spcBef>
                <a:spcPts val="90"/>
              </a:spcBef>
              <a:tabLst>
                <a:tab pos="2083435" algn="l"/>
              </a:tabLst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7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2</a:t>
            </a:r>
            <a:r>
              <a:rPr dirty="0" u="sng" sz="1100" spc="-2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1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+</a:t>
            </a:r>
            <a:r>
              <a:rPr dirty="0" u="sng" sz="1100" spc="-2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dirty="0" u="sng" sz="1100" spc="-11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	</a:t>
            </a:r>
            <a:r>
              <a:rPr dirty="0" u="sng" sz="1100" spc="-7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ts val="1030"/>
              </a:lnSpc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2.3.3.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Georgia"/>
                <a:cs typeface="Georgia"/>
              </a:rPr>
              <a:t>lim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0170" y="3451426"/>
            <a:ext cx="10477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1923" y="3601961"/>
            <a:ext cx="8343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67359" algn="l"/>
                <a:tab pos="605155" algn="l"/>
              </a:tabLst>
            </a:pPr>
            <a:r>
              <a:rPr dirty="0" sz="1100" spc="204">
                <a:latin typeface="DejaVu Sans"/>
                <a:cs typeface="DejaVu Sans"/>
              </a:rPr>
              <a:t>√</a:t>
            </a:r>
            <a:r>
              <a:rPr dirty="0" u="sng" sz="1100" spc="204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	</a:t>
            </a:r>
            <a:r>
              <a:rPr dirty="0" sz="1100" spc="204">
                <a:latin typeface="DejaVu Sans"/>
                <a:cs typeface="DejaVu Sans"/>
              </a:rPr>
              <a:t>	</a:t>
            </a:r>
            <a:r>
              <a:rPr dirty="0" baseline="2525" sz="1650" spc="307">
                <a:latin typeface="DejaVu Sans"/>
                <a:cs typeface="DejaVu Sans"/>
              </a:rPr>
              <a:t>√</a:t>
            </a:r>
            <a:r>
              <a:rPr dirty="0" u="sng" baseline="2525" sz="1650" spc="3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spc="-4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baseline="2525"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00" y="3710773"/>
            <a:ext cx="2626360" cy="2857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51305">
              <a:lnSpc>
                <a:spcPts val="1030"/>
              </a:lnSpc>
              <a:spcBef>
                <a:spcPts val="90"/>
              </a:spcBef>
              <a:tabLst>
                <a:tab pos="2259330" algn="l"/>
                <a:tab pos="2543810" algn="l"/>
              </a:tabLst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7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2</a:t>
            </a:r>
            <a:r>
              <a:rPr dirty="0" u="sng" sz="1100" spc="-2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14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+</a:t>
            </a:r>
            <a:r>
              <a:rPr dirty="0" u="sng" sz="1100" spc="-2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-13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0</a:t>
            </a:r>
            <a:r>
              <a:rPr dirty="0" u="sng" sz="1100" spc="-2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	</a:t>
            </a:r>
            <a:r>
              <a:rPr dirty="0" u="sng" sz="1100" spc="-7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2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ts val="1030"/>
              </a:lnSpc>
              <a:tabLst>
                <a:tab pos="2382520" algn="l"/>
              </a:tabLst>
            </a:pPr>
            <a:r>
              <a:rPr dirty="0" sz="1100" spc="17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1:  </a:t>
            </a:r>
            <a:r>
              <a:rPr dirty="0" sz="1100">
                <a:latin typeface="Georgia"/>
                <a:cs typeface="Georgia"/>
              </a:rPr>
              <a:t>Plug </a:t>
            </a:r>
            <a:r>
              <a:rPr dirty="0" sz="1100" spc="-35">
                <a:latin typeface="Georgia"/>
                <a:cs typeface="Georgia"/>
              </a:rPr>
              <a:t>in</a:t>
            </a:r>
            <a:r>
              <a:rPr dirty="0" sz="1100" spc="10">
                <a:latin typeface="Georgia"/>
                <a:cs typeface="Georgia"/>
              </a:rPr>
              <a:t> </a:t>
            </a:r>
            <a:r>
              <a:rPr dirty="0" sz="1100" spc="-35">
                <a:latin typeface="Georgia"/>
                <a:cs typeface="Georgia"/>
              </a:rPr>
              <a:t>for</a:t>
            </a:r>
            <a:r>
              <a:rPr dirty="0" sz="1100" spc="100">
                <a:latin typeface="Georgia"/>
                <a:cs typeface="Georgia"/>
              </a:rPr>
              <a:t> </a:t>
            </a:r>
            <a:r>
              <a:rPr dirty="0" sz="1100" spc="-15">
                <a:latin typeface="Georgia"/>
                <a:cs typeface="Georgia"/>
              </a:rPr>
              <a:t>x:	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17087" y="3921061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565907" y="3899597"/>
            <a:ext cx="7334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50875" algn="l"/>
              </a:tabLst>
            </a:pPr>
            <a:r>
              <a:rPr dirty="0" sz="1100" spc="-130">
                <a:latin typeface="Georgia"/>
                <a:cs typeface="Georgia"/>
              </a:rPr>
              <a:t>0</a:t>
            </a:r>
            <a:r>
              <a:rPr dirty="0" sz="1100" spc="-130">
                <a:latin typeface="Georgia"/>
                <a:cs typeface="Georgia"/>
              </a:rPr>
              <a:t>	</a:t>
            </a: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25363" y="430328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380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412663" y="4070530"/>
            <a:ext cx="95250" cy="40322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100" spc="-130">
                <a:latin typeface="Georgia"/>
                <a:cs typeface="Georgia"/>
              </a:rPr>
              <a:t>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5497128" y="4186720"/>
            <a:ext cx="160274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5">
                <a:latin typeface="Georgia"/>
                <a:cs typeface="Georgia"/>
              </a:rPr>
              <a:t>. </a:t>
            </a:r>
            <a:r>
              <a:rPr dirty="0" sz="1100">
                <a:latin typeface="Georgia"/>
                <a:cs typeface="Georgia"/>
              </a:rPr>
              <a:t>This </a:t>
            </a:r>
            <a:r>
              <a:rPr dirty="0" sz="1100" spc="-45">
                <a:latin typeface="Georgia"/>
                <a:cs typeface="Georgia"/>
              </a:rPr>
              <a:t>means </a:t>
            </a:r>
            <a:r>
              <a:rPr dirty="0" sz="1100" spc="5">
                <a:latin typeface="Georgia"/>
                <a:cs typeface="Georgia"/>
              </a:rPr>
              <a:t>that </a:t>
            </a:r>
            <a:r>
              <a:rPr dirty="0" sz="1100" spc="-55">
                <a:latin typeface="Georgia"/>
                <a:cs typeface="Georgia"/>
              </a:rPr>
              <a:t>we</a:t>
            </a:r>
            <a:r>
              <a:rPr dirty="0" sz="1100" spc="75">
                <a:latin typeface="Georgia"/>
                <a:cs typeface="Georgia"/>
              </a:rPr>
              <a:t> </a:t>
            </a:r>
            <a:r>
              <a:rPr dirty="0" sz="1100" spc="-25">
                <a:latin typeface="Georgia"/>
                <a:cs typeface="Georgia"/>
              </a:rPr>
              <a:t>can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097" y="4146543"/>
            <a:ext cx="4700270" cy="4387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3100"/>
              </a:lnSpc>
              <a:spcBef>
                <a:spcPts val="100"/>
              </a:spcBef>
            </a:pPr>
            <a:r>
              <a:rPr dirty="0" sz="1100" spc="-55">
                <a:latin typeface="Georgia"/>
                <a:cs typeface="Georgia"/>
              </a:rPr>
              <a:t>Here we </a:t>
            </a:r>
            <a:r>
              <a:rPr dirty="0" sz="1100" spc="-5">
                <a:latin typeface="Georgia"/>
                <a:cs typeface="Georgia"/>
              </a:rPr>
              <a:t>didn’t </a:t>
            </a:r>
            <a:r>
              <a:rPr dirty="0" sz="1100" spc="-10">
                <a:latin typeface="Georgia"/>
                <a:cs typeface="Georgia"/>
              </a:rPr>
              <a:t>get a </a:t>
            </a:r>
            <a:r>
              <a:rPr dirty="0" sz="1100" spc="-45">
                <a:latin typeface="Georgia"/>
                <a:cs typeface="Georgia"/>
              </a:rPr>
              <a:t>number </a:t>
            </a:r>
            <a:r>
              <a:rPr dirty="0" sz="1100">
                <a:latin typeface="Georgia"/>
                <a:cs typeface="Georgia"/>
              </a:rPr>
              <a:t>but </a:t>
            </a:r>
            <a:r>
              <a:rPr dirty="0" sz="1100" spc="-20">
                <a:latin typeface="Georgia"/>
                <a:cs typeface="Georgia"/>
              </a:rPr>
              <a:t>rather </a:t>
            </a:r>
            <a:r>
              <a:rPr dirty="0" sz="1100" spc="-30">
                <a:latin typeface="Georgia"/>
                <a:cs typeface="Georgia"/>
              </a:rPr>
              <a:t>an </a:t>
            </a:r>
            <a:r>
              <a:rPr dirty="0" sz="1100" spc="-40">
                <a:latin typeface="Georgia"/>
                <a:cs typeface="Georgia"/>
              </a:rPr>
              <a:t>undefined </a:t>
            </a:r>
            <a:r>
              <a:rPr dirty="0" sz="1100" spc="-35">
                <a:latin typeface="Georgia"/>
                <a:cs typeface="Georgia"/>
              </a:rPr>
              <a:t>expression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45">
                <a:latin typeface="Georgia"/>
                <a:cs typeface="Georgia"/>
              </a:rPr>
              <a:t>form  </a:t>
            </a:r>
            <a:r>
              <a:rPr dirty="0" sz="1100" spc="-40">
                <a:latin typeface="Georgia"/>
                <a:cs typeface="Georgia"/>
              </a:rPr>
              <a:t>do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20">
                <a:latin typeface="Georgia"/>
                <a:cs typeface="Georgia"/>
              </a:rPr>
              <a:t>algebra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25">
                <a:latin typeface="Georgia"/>
                <a:cs typeface="Georgia"/>
              </a:rPr>
              <a:t>cancel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50">
                <a:latin typeface="Georgia"/>
                <a:cs typeface="Georgia"/>
              </a:rPr>
              <a:t>common</a:t>
            </a:r>
            <a:r>
              <a:rPr dirty="0" sz="1100" spc="5">
                <a:latin typeface="Georgia"/>
                <a:cs typeface="Georgia"/>
              </a:rPr>
              <a:t> </a:t>
            </a:r>
            <a:r>
              <a:rPr dirty="0" sz="1100" spc="-20">
                <a:latin typeface="Georgia"/>
                <a:cs typeface="Georgia"/>
              </a:rPr>
              <a:t>factors.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097" y="4650958"/>
            <a:ext cx="6426200" cy="4387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23100"/>
              </a:lnSpc>
              <a:spcBef>
                <a:spcPts val="100"/>
              </a:spcBef>
            </a:pPr>
            <a:r>
              <a:rPr dirty="0" sz="1100" spc="120">
                <a:latin typeface="Times New Roman"/>
                <a:cs typeface="Times New Roman"/>
              </a:rPr>
              <a:t>Step </a:t>
            </a:r>
            <a:r>
              <a:rPr dirty="0" sz="1100" spc="55">
                <a:latin typeface="Times New Roman"/>
                <a:cs typeface="Times New Roman"/>
              </a:rPr>
              <a:t>2: </a:t>
            </a:r>
            <a:r>
              <a:rPr dirty="0" sz="1100" spc="-20">
                <a:latin typeface="Georgia"/>
                <a:cs typeface="Georgia"/>
              </a:rPr>
              <a:t>Do </a:t>
            </a:r>
            <a:r>
              <a:rPr dirty="0" sz="1100" spc="-55">
                <a:latin typeface="Georgia"/>
                <a:cs typeface="Georgia"/>
              </a:rPr>
              <a:t>some </a:t>
            </a:r>
            <a:r>
              <a:rPr dirty="0" sz="1100" spc="-20">
                <a:latin typeface="Georgia"/>
                <a:cs typeface="Georgia"/>
              </a:rPr>
              <a:t>algebra </a:t>
            </a:r>
            <a:r>
              <a:rPr dirty="0" sz="1100" spc="-30">
                <a:latin typeface="Georgia"/>
                <a:cs typeface="Georgia"/>
              </a:rPr>
              <a:t>and </a:t>
            </a:r>
            <a:r>
              <a:rPr dirty="0" sz="1100" spc="-25">
                <a:latin typeface="Georgia"/>
                <a:cs typeface="Georgia"/>
              </a:rPr>
              <a:t>cancel. </a:t>
            </a:r>
            <a:r>
              <a:rPr dirty="0" sz="1100" spc="-40">
                <a:latin typeface="Georgia"/>
                <a:cs typeface="Georgia"/>
              </a:rPr>
              <a:t>In </a:t>
            </a:r>
            <a:r>
              <a:rPr dirty="0" sz="1100" spc="-15">
                <a:latin typeface="Georgia"/>
                <a:cs typeface="Georgia"/>
              </a:rPr>
              <a:t>this </a:t>
            </a:r>
            <a:r>
              <a:rPr dirty="0" sz="1100" spc="-35">
                <a:latin typeface="Georgia"/>
                <a:cs typeface="Georgia"/>
              </a:rPr>
              <a:t>case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>
                <a:latin typeface="Georgia"/>
                <a:cs typeface="Georgia"/>
              </a:rPr>
              <a:t>can’t </a:t>
            </a:r>
            <a:r>
              <a:rPr dirty="0" sz="1100" spc="-15">
                <a:latin typeface="Georgia"/>
                <a:cs typeface="Georgia"/>
              </a:rPr>
              <a:t>factor </a:t>
            </a:r>
            <a:r>
              <a:rPr dirty="0" sz="1100" spc="-50">
                <a:latin typeface="Georgia"/>
                <a:cs typeface="Georgia"/>
              </a:rPr>
              <a:t>so </a:t>
            </a:r>
            <a:r>
              <a:rPr dirty="0" sz="1100" spc="-55">
                <a:latin typeface="Georgia"/>
                <a:cs typeface="Georgia"/>
              </a:rPr>
              <a:t>we </a:t>
            </a:r>
            <a:r>
              <a:rPr dirty="0" sz="1100" spc="-20">
                <a:latin typeface="Georgia"/>
                <a:cs typeface="Georgia"/>
              </a:rPr>
              <a:t>will </a:t>
            </a:r>
            <a:r>
              <a:rPr dirty="0" sz="1100" spc="-15">
                <a:latin typeface="Georgia"/>
                <a:cs typeface="Georgia"/>
              </a:rPr>
              <a:t>multiply </a:t>
            </a:r>
            <a:r>
              <a:rPr dirty="0" sz="1100" spc="-10">
                <a:latin typeface="Georgia"/>
                <a:cs typeface="Georgia"/>
              </a:rPr>
              <a:t>by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20">
                <a:latin typeface="Georgia"/>
                <a:cs typeface="Georgia"/>
              </a:rPr>
              <a:t>conjugate </a:t>
            </a:r>
            <a:r>
              <a:rPr dirty="0" sz="1100" spc="-40">
                <a:latin typeface="Georgia"/>
                <a:cs typeface="Georgia"/>
              </a:rPr>
              <a:t>of 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numerator </a:t>
            </a:r>
            <a:r>
              <a:rPr dirty="0" sz="1100" spc="-5">
                <a:latin typeface="Georgia"/>
                <a:cs typeface="Georgia"/>
              </a:rPr>
              <a:t>to </a:t>
            </a:r>
            <a:r>
              <a:rPr dirty="0" sz="1100" spc="-10">
                <a:latin typeface="Georgia"/>
                <a:cs typeface="Georgia"/>
              </a:rPr>
              <a:t>get </a:t>
            </a:r>
            <a:r>
              <a:rPr dirty="0" sz="1100" spc="-25">
                <a:latin typeface="Georgia"/>
                <a:cs typeface="Georgia"/>
              </a:rPr>
              <a:t>rid </a:t>
            </a:r>
            <a:r>
              <a:rPr dirty="0" sz="1100" spc="-40">
                <a:latin typeface="Georgia"/>
                <a:cs typeface="Georgia"/>
              </a:rPr>
              <a:t>of </a:t>
            </a:r>
            <a:r>
              <a:rPr dirty="0" sz="1100" spc="-15">
                <a:latin typeface="Georgia"/>
                <a:cs typeface="Georgia"/>
              </a:rPr>
              <a:t>the </a:t>
            </a:r>
            <a:r>
              <a:rPr dirty="0" sz="1100" spc="-35">
                <a:latin typeface="Georgia"/>
                <a:cs typeface="Georgia"/>
              </a:rPr>
              <a:t>square </a:t>
            </a:r>
            <a:r>
              <a:rPr dirty="0" sz="1100" spc="-20">
                <a:latin typeface="Georgia"/>
                <a:cs typeface="Georgia"/>
              </a:rPr>
              <a:t>roots. </a:t>
            </a:r>
            <a:r>
              <a:rPr dirty="0" sz="1100">
                <a:latin typeface="Georgia"/>
                <a:cs typeface="Georgia"/>
              </a:rPr>
              <a:t>This </a:t>
            </a:r>
            <a:r>
              <a:rPr dirty="0" sz="1100" spc="-35">
                <a:latin typeface="Georgia"/>
                <a:cs typeface="Georgia"/>
              </a:rPr>
              <a:t>is </a:t>
            </a:r>
            <a:r>
              <a:rPr dirty="0" sz="1100" spc="-45">
                <a:latin typeface="Georgia"/>
                <a:cs typeface="Georgia"/>
              </a:rPr>
              <a:t>known </a:t>
            </a:r>
            <a:r>
              <a:rPr dirty="0" sz="1100" spc="-30">
                <a:latin typeface="Georgia"/>
                <a:cs typeface="Georgia"/>
              </a:rPr>
              <a:t>as </a:t>
            </a:r>
            <a:r>
              <a:rPr dirty="0" sz="1100" spc="-20">
                <a:latin typeface="Georgia"/>
                <a:cs typeface="Georgia"/>
              </a:rPr>
              <a:t>rationalizing </a:t>
            </a:r>
            <a:r>
              <a:rPr dirty="0" sz="1100" spc="-15">
                <a:latin typeface="Georgia"/>
                <a:cs typeface="Georgia"/>
              </a:rPr>
              <a:t>the</a:t>
            </a:r>
            <a:r>
              <a:rPr dirty="0" sz="1100" spc="40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numerator.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304290"/>
            <a:ext cx="175133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Georgia"/>
                <a:cs typeface="Georgia"/>
              </a:rPr>
              <a:t>Chapter </a:t>
            </a:r>
            <a:r>
              <a:rPr dirty="0" sz="1100" spc="-70">
                <a:latin typeface="Georgia"/>
                <a:cs typeface="Georgia"/>
              </a:rPr>
              <a:t>2 </a:t>
            </a:r>
            <a:r>
              <a:rPr dirty="0" sz="1100" spc="-25">
                <a:latin typeface="Georgia"/>
                <a:cs typeface="Georgia"/>
              </a:rPr>
              <a:t>Notes, </a:t>
            </a:r>
            <a:r>
              <a:rPr dirty="0" sz="1100" spc="-10">
                <a:latin typeface="Georgia"/>
                <a:cs typeface="Georgia"/>
              </a:rPr>
              <a:t>Stewart</a:t>
            </a:r>
            <a:r>
              <a:rPr dirty="0" sz="1100" spc="-5">
                <a:latin typeface="Georgia"/>
                <a:cs typeface="Georgia"/>
              </a:rPr>
              <a:t> </a:t>
            </a:r>
            <a:r>
              <a:rPr dirty="0" sz="1100" spc="-30">
                <a:latin typeface="Georgia"/>
                <a:cs typeface="Georgia"/>
              </a:rPr>
              <a:t>7e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88912" y="304290"/>
            <a:ext cx="61087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10">
                <a:latin typeface="Georgia"/>
                <a:cs typeface="Georgia"/>
              </a:rPr>
              <a:t>Chalmeta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50965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5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66034" y="980896"/>
            <a:ext cx="24765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-90">
                <a:latin typeface="Verdana"/>
                <a:cs typeface="Verdana"/>
              </a:rPr>
              <a:t>3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6183" y="761494"/>
            <a:ext cx="42989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8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9 </a:t>
            </a:r>
            <a:r>
              <a:rPr dirty="0" u="sng" sz="1100" spc="-75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dirty="0" u="sng" sz="1100" spc="-10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dirty="0" u="sng" sz="1100" spc="-5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t</a:t>
            </a:r>
            <a:r>
              <a:rPr dirty="0" u="sng" sz="1100" spc="105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2870" y="999553"/>
            <a:ext cx="50165" cy="0"/>
          </a:xfrm>
          <a:custGeom>
            <a:avLst/>
            <a:gdLst/>
            <a:ahLst/>
            <a:cxnLst/>
            <a:rect l="l" t="t" r="r" b="b"/>
            <a:pathLst>
              <a:path w="50164" h="0">
                <a:moveTo>
                  <a:pt x="0" y="0"/>
                </a:moveTo>
                <a:lnTo>
                  <a:pt x="50063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73100" y="855216"/>
            <a:ext cx="1783080" cy="3003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4610">
              <a:lnSpc>
                <a:spcPts val="1085"/>
              </a:lnSpc>
              <a:spcBef>
                <a:spcPts val="90"/>
              </a:spcBef>
              <a:tabLst>
                <a:tab pos="1591310" algn="l"/>
              </a:tabLst>
            </a:pPr>
            <a:r>
              <a:rPr dirty="0" sz="1100" spc="150">
                <a:latin typeface="Times New Roman"/>
                <a:cs typeface="Times New Roman"/>
              </a:rPr>
              <a:t>E</a:t>
            </a:r>
            <a:r>
              <a:rPr dirty="0" sz="1100" spc="110">
                <a:latin typeface="Times New Roman"/>
                <a:cs typeface="Times New Roman"/>
              </a:rPr>
              <a:t>x</a:t>
            </a:r>
            <a:r>
              <a:rPr dirty="0" sz="1100" spc="120">
                <a:latin typeface="Times New Roman"/>
                <a:cs typeface="Times New Roman"/>
              </a:rPr>
              <a:t>a</a:t>
            </a:r>
            <a:r>
              <a:rPr dirty="0" sz="1100" spc="185">
                <a:latin typeface="Times New Roman"/>
                <a:cs typeface="Times New Roman"/>
              </a:rPr>
              <a:t>m</a:t>
            </a:r>
            <a:r>
              <a:rPr dirty="0" sz="1100" spc="145">
                <a:latin typeface="Times New Roman"/>
                <a:cs typeface="Times New Roman"/>
              </a:rPr>
              <a:t>p</a:t>
            </a:r>
            <a:r>
              <a:rPr dirty="0" sz="1100" spc="40">
                <a:latin typeface="Times New Roman"/>
                <a:cs typeface="Times New Roman"/>
              </a:rPr>
              <a:t>l</a:t>
            </a:r>
            <a:r>
              <a:rPr dirty="0" sz="1100" spc="85">
                <a:latin typeface="Times New Roman"/>
                <a:cs typeface="Times New Roman"/>
              </a:rPr>
              <a:t>e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2.3.4.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Georgia"/>
                <a:cs typeface="Georgia"/>
              </a:rPr>
              <a:t>l</a:t>
            </a:r>
            <a:r>
              <a:rPr dirty="0" sz="1100" spc="-25">
                <a:latin typeface="Georgia"/>
                <a:cs typeface="Georgia"/>
              </a:rPr>
              <a:t>i</a:t>
            </a:r>
            <a:r>
              <a:rPr dirty="0" sz="1100" spc="-65">
                <a:latin typeface="Georgia"/>
                <a:cs typeface="Georgia"/>
              </a:rPr>
              <a:t>m</a:t>
            </a:r>
            <a:r>
              <a:rPr dirty="0" sz="1100">
                <a:latin typeface="Georgia"/>
                <a:cs typeface="Georgia"/>
              </a:rPr>
              <a:t>	</a:t>
            </a:r>
            <a:r>
              <a:rPr dirty="0" baseline="2525" sz="1650" spc="307">
                <a:latin typeface="DejaVu Sans"/>
                <a:cs typeface="DejaVu Sans"/>
              </a:rPr>
              <a:t>√</a:t>
            </a:r>
            <a:endParaRPr baseline="2525" sz="1650">
              <a:latin typeface="DejaVu Sans"/>
              <a:cs typeface="DejaVu Sans"/>
            </a:endParaRPr>
          </a:p>
          <a:p>
            <a:pPr algn="r" marR="5080">
              <a:lnSpc>
                <a:spcPts val="1085"/>
              </a:lnSpc>
              <a:tabLst>
                <a:tab pos="353695" algn="l"/>
              </a:tabLst>
            </a:pPr>
            <a:r>
              <a:rPr dirty="0" sz="1100" spc="-65">
                <a:latin typeface="Georgia"/>
                <a:cs typeface="Georgia"/>
              </a:rPr>
              <a:t>3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>
                <a:latin typeface="DejaVu Sans"/>
                <a:cs typeface="DejaVu Sans"/>
              </a:rPr>
              <a:t>	</a:t>
            </a:r>
            <a:r>
              <a:rPr dirty="0" sz="1100" spc="-50">
                <a:latin typeface="DejaVu Serif"/>
                <a:cs typeface="DejaVu Serif"/>
              </a:rPr>
              <a:t>t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41385" y="3499155"/>
            <a:ext cx="476884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0209" algn="l"/>
              </a:tabLst>
            </a:pPr>
            <a:r>
              <a:rPr dirty="0" u="sng" sz="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-9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1</a:t>
            </a:r>
            <a:r>
              <a:rPr dirty="0" u="sng" sz="80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800" spc="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dirty="0" sz="800">
                <a:latin typeface="Verdana"/>
                <a:cs typeface="Verdana"/>
              </a:rPr>
              <a:t>	</a:t>
            </a:r>
            <a:r>
              <a:rPr dirty="0" u="sng" sz="800" spc="-9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1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00" y="3628706"/>
            <a:ext cx="184531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2.3.5.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baseline="34722" sz="1200" spc="15" i="1">
                <a:latin typeface="Times New Roman"/>
                <a:cs typeface="Times New Roman"/>
              </a:rPr>
              <a:t>x</a:t>
            </a:r>
            <a:r>
              <a:rPr dirty="0" baseline="34722" sz="1200" spc="15">
                <a:latin typeface="Verdana"/>
                <a:cs typeface="Verdana"/>
              </a:rPr>
              <a:t>+4 </a:t>
            </a:r>
            <a:r>
              <a:rPr dirty="0" baseline="45454" sz="1650" spc="-112">
                <a:latin typeface="DejaVu Sans"/>
                <a:cs typeface="DejaVu Sans"/>
              </a:rPr>
              <a:t>−</a:t>
            </a:r>
            <a:r>
              <a:rPr dirty="0" baseline="45454" sz="1650" spc="44">
                <a:latin typeface="DejaVu Sans"/>
                <a:cs typeface="DejaVu Sans"/>
              </a:rPr>
              <a:t> </a:t>
            </a:r>
            <a:r>
              <a:rPr dirty="0" baseline="34722" sz="1200" spc="-135">
                <a:latin typeface="Verdana"/>
                <a:cs typeface="Verdana"/>
              </a:rPr>
              <a:t>4</a:t>
            </a:r>
            <a:endParaRPr baseline="34722" sz="12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38883" y="3745255"/>
            <a:ext cx="481965" cy="0"/>
          </a:xfrm>
          <a:custGeom>
            <a:avLst/>
            <a:gdLst/>
            <a:ahLst/>
            <a:cxnLst/>
            <a:rect l="l" t="t" r="r" b="b"/>
            <a:pathLst>
              <a:path w="481964" h="0">
                <a:moveTo>
                  <a:pt x="0" y="0"/>
                </a:moveTo>
                <a:lnTo>
                  <a:pt x="481888" y="0"/>
                </a:lnTo>
              </a:path>
            </a:pathLst>
          </a:custGeom>
          <a:ln w="56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766034" y="3723804"/>
            <a:ext cx="56642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3709" algn="l"/>
              </a:tabLst>
            </a:pPr>
            <a:r>
              <a:rPr dirty="0" baseline="3472" sz="1200" spc="179" i="1">
                <a:latin typeface="Times New Roman"/>
                <a:cs typeface="Times New Roman"/>
              </a:rPr>
              <a:t>x</a:t>
            </a:r>
            <a:r>
              <a:rPr dirty="0" baseline="3472" sz="1200" spc="67">
                <a:latin typeface="Arial"/>
                <a:cs typeface="Arial"/>
              </a:rPr>
              <a:t>→</a:t>
            </a:r>
            <a:r>
              <a:rPr dirty="0" baseline="3472" sz="1200" spc="-135">
                <a:latin typeface="Verdana"/>
                <a:cs typeface="Verdana"/>
              </a:rPr>
              <a:t>0</a:t>
            </a:r>
            <a:r>
              <a:rPr dirty="0" baseline="3472" sz="1200" spc="-135">
                <a:latin typeface="Verdana"/>
                <a:cs typeface="Verdana"/>
              </a:rPr>
              <a:t>	</a:t>
            </a:r>
            <a:r>
              <a:rPr dirty="0" sz="1100">
                <a:latin typeface="DejaVu Serif"/>
                <a:cs typeface="DejaVu Serif"/>
              </a:rPr>
              <a:t>x</a:t>
            </a:r>
            <a:endParaRPr sz="1100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40"/>
              </a:lnSpc>
            </a:pPr>
            <a:fld id="{81D60167-4931-47E6-BA6A-407CBD079E47}" type="slidenum">
              <a:rPr dirty="0" spc="70"/>
              <a:t>1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1766034" y="6553135"/>
            <a:ext cx="33147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120" i="1">
                <a:latin typeface="Times New Roman"/>
                <a:cs typeface="Times New Roman"/>
              </a:rPr>
              <a:t>x</a:t>
            </a:r>
            <a:r>
              <a:rPr dirty="0" sz="800" spc="45">
                <a:latin typeface="Arial"/>
                <a:cs typeface="Arial"/>
              </a:rPr>
              <a:t>→</a:t>
            </a:r>
            <a:r>
              <a:rPr dirty="0" sz="800" spc="190">
                <a:latin typeface="Arial"/>
                <a:cs typeface="Arial"/>
              </a:rPr>
              <a:t>−</a:t>
            </a:r>
            <a:r>
              <a:rPr dirty="0" sz="800" spc="-90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100" y="6427456"/>
            <a:ext cx="230568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20">
                <a:latin typeface="Times New Roman"/>
                <a:cs typeface="Times New Roman"/>
              </a:rPr>
              <a:t>Example </a:t>
            </a:r>
            <a:r>
              <a:rPr dirty="0" sz="1100" spc="75">
                <a:latin typeface="Times New Roman"/>
                <a:cs typeface="Times New Roman"/>
              </a:rPr>
              <a:t>2.3.6. </a:t>
            </a:r>
            <a:r>
              <a:rPr dirty="0" sz="1100" spc="-35">
                <a:latin typeface="Georgia"/>
                <a:cs typeface="Georgia"/>
              </a:rPr>
              <a:t>lim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 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 spc="65">
                <a:latin typeface="DejaVu Serif"/>
                <a:cs typeface="DejaVu Serif"/>
              </a:rPr>
              <a:t>f</a:t>
            </a:r>
            <a:r>
              <a:rPr dirty="0" sz="1100" spc="65">
                <a:latin typeface="Georgia"/>
                <a:cs typeface="Georgia"/>
              </a:rPr>
              <a:t>(</a:t>
            </a:r>
            <a:r>
              <a:rPr dirty="0" sz="1100" spc="65">
                <a:latin typeface="DejaVu Serif"/>
                <a:cs typeface="DejaVu Serif"/>
              </a:rPr>
              <a:t>x</a:t>
            </a:r>
            <a:r>
              <a:rPr dirty="0" sz="1100" spc="65">
                <a:latin typeface="Georgia"/>
                <a:cs typeface="Georgia"/>
              </a:rPr>
              <a:t>)</a:t>
            </a:r>
            <a:r>
              <a:rPr dirty="0" sz="1100" spc="-30">
                <a:latin typeface="Georgia"/>
                <a:cs typeface="Georgia"/>
              </a:rPr>
              <a:t> </a:t>
            </a:r>
            <a:r>
              <a:rPr dirty="0" sz="1100" spc="140">
                <a:latin typeface="Georgia"/>
                <a:cs typeface="Georgia"/>
              </a:rPr>
              <a:t>=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91901" y="6143423"/>
            <a:ext cx="1485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190">
                <a:latin typeface="Arial"/>
                <a:cs typeface="Arial"/>
              </a:rPr>
              <a:t>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1901" y="6268126"/>
            <a:ext cx="135890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00" spc="-780">
                <a:latin typeface="Arial"/>
                <a:cs typeface="Arial"/>
              </a:rPr>
              <a:t>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15007" y="6318530"/>
            <a:ext cx="111950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37845" algn="l"/>
              </a:tabLst>
            </a:pPr>
            <a:r>
              <a:rPr dirty="0" sz="1100" spc="-35">
                <a:latin typeface="Georgia"/>
                <a:cs typeface="Georgia"/>
              </a:rPr>
              <a:t>3</a:t>
            </a:r>
            <a:r>
              <a:rPr dirty="0" sz="1100" spc="-35">
                <a:latin typeface="DejaVu Serif"/>
                <a:cs typeface="DejaVu Serif"/>
              </a:rPr>
              <a:t>x</a:t>
            </a:r>
            <a:r>
              <a:rPr dirty="0" sz="1100" spc="-110">
                <a:latin typeface="DejaVu Serif"/>
                <a:cs typeface="DejaVu Serif"/>
              </a:rPr>
              <a:t> </a:t>
            </a:r>
            <a:r>
              <a:rPr dirty="0" sz="1100" spc="140">
                <a:latin typeface="Georgia"/>
                <a:cs typeface="Georgia"/>
              </a:rPr>
              <a:t>+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-80">
                <a:latin typeface="Georgia"/>
                <a:cs typeface="Georgia"/>
              </a:rPr>
              <a:t>9	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erif"/>
                <a:cs typeface="DejaVu Serif"/>
              </a:rPr>
              <a:t>&lt;</a:t>
            </a:r>
            <a:r>
              <a:rPr dirty="0" sz="1100" spc="-5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1901" y="6517527"/>
            <a:ext cx="281940" cy="19177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algn="r" marR="5080">
              <a:lnSpc>
                <a:spcPts val="335"/>
              </a:lnSpc>
              <a:spcBef>
                <a:spcPts val="380"/>
              </a:spcBef>
            </a:pPr>
            <a:r>
              <a:rPr dirty="0" sz="800" spc="-90">
                <a:latin typeface="Verdana"/>
                <a:cs typeface="Verdana"/>
              </a:rPr>
              <a:t>2</a:t>
            </a:r>
            <a:endParaRPr sz="800">
              <a:latin typeface="Verdana"/>
              <a:cs typeface="Verdana"/>
            </a:endParaRPr>
          </a:p>
          <a:p>
            <a:pPr algn="r" marR="58419">
              <a:lnSpc>
                <a:spcPts val="695"/>
              </a:lnSpc>
            </a:pPr>
            <a:r>
              <a:rPr dirty="0" sz="1100" spc="190">
                <a:latin typeface="Arial"/>
                <a:cs typeface="Arial"/>
              </a:rPr>
              <a:t></a:t>
            </a:r>
            <a:r>
              <a:rPr dirty="0" baseline="-20202" sz="1650">
                <a:latin typeface="DejaVu Serif"/>
                <a:cs typeface="DejaVu Serif"/>
              </a:rPr>
              <a:t>x</a:t>
            </a:r>
            <a:endParaRPr baseline="-20202" sz="1650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85083" y="6566219"/>
            <a:ext cx="949325" cy="1917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67665" algn="l"/>
              </a:tabLst>
            </a:pP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110">
                <a:latin typeface="DejaVu Sans"/>
                <a:cs typeface="DejaVu Sans"/>
              </a:rPr>
              <a:t> </a:t>
            </a:r>
            <a:r>
              <a:rPr dirty="0" sz="1100" spc="70">
                <a:latin typeface="Georgia"/>
                <a:cs typeface="Georgia"/>
              </a:rPr>
              <a:t>1	</a:t>
            </a:r>
            <a:r>
              <a:rPr dirty="0" sz="1100" spc="-25">
                <a:latin typeface="Georgia"/>
                <a:cs typeface="Georgia"/>
              </a:rPr>
              <a:t>if </a:t>
            </a:r>
            <a:r>
              <a:rPr dirty="0" sz="1100">
                <a:latin typeface="DejaVu Serif"/>
                <a:cs typeface="DejaVu Serif"/>
              </a:rPr>
              <a:t>x </a:t>
            </a:r>
            <a:r>
              <a:rPr dirty="0" sz="1100" spc="-75">
                <a:latin typeface="DejaVu Serif"/>
                <a:cs typeface="DejaVu Serif"/>
              </a:rPr>
              <a:t>&gt;</a:t>
            </a:r>
            <a:r>
              <a:rPr dirty="0" sz="1100" spc="-55">
                <a:latin typeface="DejaVu Serif"/>
                <a:cs typeface="DejaVu Serif"/>
              </a:rPr>
              <a:t> </a:t>
            </a:r>
            <a:r>
              <a:rPr dirty="0" sz="1100" spc="-75">
                <a:latin typeface="DejaVu Sans"/>
                <a:cs typeface="DejaVu Sans"/>
              </a:rPr>
              <a:t>−</a:t>
            </a:r>
            <a:r>
              <a:rPr dirty="0" sz="1100" spc="-75">
                <a:latin typeface="Georgia"/>
                <a:cs typeface="Georgia"/>
              </a:rPr>
              <a:t>2</a:t>
            </a:r>
            <a:endParaRPr sz="1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Z:/mydocuments_drive_C/Dropbox/Documents/classes/Mth 175/handouts and notes/Chapter_2_Stewart7e.dvi</dc:title>
  <dcterms:created xsi:type="dcterms:W3CDTF">2019-11-14T08:01:50Z</dcterms:created>
  <dcterms:modified xsi:type="dcterms:W3CDTF">2019-11-14T08:01:50Z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2012-05-23T00:00:00Z</vt:filetime>
  </property>
  <property fmtid="{D5CDD505-2E9C-101B-9397-08002B2CF9AE}" pid="3" name="Creator">
    <vt:lpwstr>dvips(k) 5.98 Copyright 2009 Radical Eye Software</vt:lpwstr>
  </property>
  <property fmtid="{D5CDD505-2E9C-101B-9397-08002B2CF9AE}" pid="4" name="LastSaved">
    <vt:filetime>2019-11-14T00:00:00Z</vt:filetime>
  </property>
</Properties>
</file>